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4.xml" ContentType="application/vnd.openxmlformats-officedocument.presentationml.tags+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tags/tag10.xml" ContentType="application/vnd.openxmlformats-officedocument.presentationml.tags+xml"/>
  <Override PartName="/ppt/notesSlides/notesSlide7.xml" ContentType="application/vnd.openxmlformats-officedocument.presentationml.notesSlide+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tags/tag13.xml" ContentType="application/vnd.openxmlformats-officedocument.presentationml.tags+xml"/>
  <Override PartName="/ppt/notesSlides/notesSlide10.xml" ContentType="application/vnd.openxmlformats-officedocument.presentationml.notesSlide+xml"/>
  <Override PartName="/ppt/tags/tag14.xml" ContentType="application/vnd.openxmlformats-officedocument.presentationml.tags+xml"/>
  <Override PartName="/ppt/notesSlides/notesSlide11.xml" ContentType="application/vnd.openxmlformats-officedocument.presentationml.notesSlide+xml"/>
  <Override PartName="/ppt/tags/tag15.xml" ContentType="application/vnd.openxmlformats-officedocument.presentationml.tags+xml"/>
  <Override PartName="/ppt/notesSlides/notesSlide12.xml" ContentType="application/vnd.openxmlformats-officedocument.presentationml.notesSlide+xml"/>
  <Override PartName="/ppt/tags/tag16.xml" ContentType="application/vnd.openxmlformats-officedocument.presentationml.tags+xml"/>
  <Override PartName="/ppt/notesSlides/notesSlide13.xml" ContentType="application/vnd.openxmlformats-officedocument.presentationml.notesSlide+xml"/>
  <Override PartName="/ppt/tags/tag17.xml" ContentType="application/vnd.openxmlformats-officedocument.presentationml.tags+xml"/>
  <Override PartName="/ppt/notesSlides/notesSlide14.xml" ContentType="application/vnd.openxmlformats-officedocument.presentationml.notesSlide+xml"/>
  <Override PartName="/ppt/tags/tag18.xml" ContentType="application/vnd.openxmlformats-officedocument.presentationml.tags+xml"/>
  <Override PartName="/ppt/notesSlides/notesSlide15.xml" ContentType="application/vnd.openxmlformats-officedocument.presentationml.notesSlide+xml"/>
  <Override PartName="/ppt/tags/tag19.xml" ContentType="application/vnd.openxmlformats-officedocument.presentationml.tags+xml"/>
  <Override PartName="/ppt/notesSlides/notesSlide16.xml" ContentType="application/vnd.openxmlformats-officedocument.presentationml.notesSlide+xml"/>
  <Override PartName="/ppt/tags/tag20.xml" ContentType="application/vnd.openxmlformats-officedocument.presentationml.tags+xml"/>
  <Override PartName="/ppt/notesSlides/notesSlide17.xml" ContentType="application/vnd.openxmlformats-officedocument.presentationml.notesSlide+xml"/>
  <Override PartName="/ppt/tags/tag21.xml" ContentType="application/vnd.openxmlformats-officedocument.presentationml.tags+xml"/>
  <Override PartName="/ppt/notesSlides/notesSlide18.xml" ContentType="application/vnd.openxmlformats-officedocument.presentationml.notesSlide+xml"/>
  <Override PartName="/ppt/tags/tag22.xml" ContentType="application/vnd.openxmlformats-officedocument.presentationml.tags+xml"/>
  <Override PartName="/ppt/notesSlides/notesSlide19.xml" ContentType="application/vnd.openxmlformats-officedocument.presentationml.notesSlide+xml"/>
  <Override PartName="/ppt/tags/tag23.xml" ContentType="application/vnd.openxmlformats-officedocument.presentationml.tags+xml"/>
  <Override PartName="/ppt/notesSlides/notesSlide20.xml" ContentType="application/vnd.openxmlformats-officedocument.presentationml.notesSlide+xml"/>
  <Override PartName="/ppt/tags/tag24.xml" ContentType="application/vnd.openxmlformats-officedocument.presentationml.tags+xml"/>
  <Override PartName="/ppt/notesSlides/notesSlide21.xml" ContentType="application/vnd.openxmlformats-officedocument.presentationml.notesSlide+xml"/>
  <Override PartName="/ppt/tags/tag25.xml" ContentType="application/vnd.openxmlformats-officedocument.presentationml.tags+xml"/>
  <Override PartName="/ppt/notesSlides/notesSlide22.xml" ContentType="application/vnd.openxmlformats-officedocument.presentationml.notesSlide+xml"/>
  <Override PartName="/ppt/tags/tag26.xml" ContentType="application/vnd.openxmlformats-officedocument.presentationml.tags+xml"/>
  <Override PartName="/ppt/notesSlides/notesSlide23.xml" ContentType="application/vnd.openxmlformats-officedocument.presentationml.notesSlide+xml"/>
  <Override PartName="/ppt/tags/tag27.xml" ContentType="application/vnd.openxmlformats-officedocument.presentationml.tags+xml"/>
  <Override PartName="/ppt/notesSlides/notesSlide24.xml" ContentType="application/vnd.openxmlformats-officedocument.presentationml.notesSlide+xml"/>
  <Override PartName="/ppt/tags/tag28.xml" ContentType="application/vnd.openxmlformats-officedocument.presentationml.tags+xml"/>
  <Override PartName="/ppt/notesSlides/notesSlide25.xml" ContentType="application/vnd.openxmlformats-officedocument.presentationml.notesSlide+xml"/>
  <Override PartName="/ppt/tags/tag29.xml" ContentType="application/vnd.openxmlformats-officedocument.presentationml.tags+xml"/>
  <Override PartName="/ppt/notesSlides/notesSlide26.xml" ContentType="application/vnd.openxmlformats-officedocument.presentationml.notesSlide+xml"/>
  <Override PartName="/ppt/tags/tag30.xml" ContentType="application/vnd.openxmlformats-officedocument.presentationml.tags+xml"/>
  <Override PartName="/ppt/notesSlides/notesSlide27.xml" ContentType="application/vnd.openxmlformats-officedocument.presentationml.notesSlide+xml"/>
  <Override PartName="/ppt/tags/tag31.xml" ContentType="application/vnd.openxmlformats-officedocument.presentationml.tags+xml"/>
  <Override PartName="/ppt/notesSlides/notesSlide28.xml" ContentType="application/vnd.openxmlformats-officedocument.presentationml.notesSlide+xml"/>
  <Override PartName="/ppt/tags/tag32.xml" ContentType="application/vnd.openxmlformats-officedocument.presentationml.tags+xml"/>
  <Override PartName="/ppt/notesSlides/notesSlide29.xml" ContentType="application/vnd.openxmlformats-officedocument.presentationml.notesSlide+xml"/>
  <Override PartName="/ppt/tags/tag33.xml" ContentType="application/vnd.openxmlformats-officedocument.presentationml.tags+xml"/>
  <Override PartName="/ppt/notesSlides/notesSlide30.xml" ContentType="application/vnd.openxmlformats-officedocument.presentationml.notesSlide+xml"/>
  <Override PartName="/ppt/tags/tag34.xml" ContentType="application/vnd.openxmlformats-officedocument.presentationml.tags+xml"/>
  <Override PartName="/ppt/notesSlides/notesSlide31.xml" ContentType="application/vnd.openxmlformats-officedocument.presentationml.notesSlide+xml"/>
  <Override PartName="/ppt/tags/tag35.xml" ContentType="application/vnd.openxmlformats-officedocument.presentationml.tags+xml"/>
  <Override PartName="/ppt/notesSlides/notesSlide32.xml" ContentType="application/vnd.openxmlformats-officedocument.presentationml.notesSlide+xml"/>
  <Override PartName="/ppt/tags/tag36.xml" ContentType="application/vnd.openxmlformats-officedocument.presentationml.tags+xml"/>
  <Override PartName="/ppt/notesSlides/notesSlide33.xml" ContentType="application/vnd.openxmlformats-officedocument.presentationml.notesSlide+xml"/>
  <Override PartName="/ppt/tags/tag37.xml" ContentType="application/vnd.openxmlformats-officedocument.presentationml.tags+xml"/>
  <Override PartName="/ppt/notesSlides/notesSlide34.xml" ContentType="application/vnd.openxmlformats-officedocument.presentationml.notesSlide+xml"/>
  <Override PartName="/ppt/tags/tag38.xml" ContentType="application/vnd.openxmlformats-officedocument.presentationml.tags+xml"/>
  <Override PartName="/ppt/notesSlides/notesSlide35.xml" ContentType="application/vnd.openxmlformats-officedocument.presentationml.notesSlide+xml"/>
  <Override PartName="/ppt/tags/tag39.xml" ContentType="application/vnd.openxmlformats-officedocument.presentationml.tags+xml"/>
  <Override PartName="/ppt/notesSlides/notesSlide36.xml" ContentType="application/vnd.openxmlformats-officedocument.presentationml.notesSlide+xml"/>
  <Override PartName="/ppt/tags/tag40.xml" ContentType="application/vnd.openxmlformats-officedocument.presentationml.tags+xml"/>
  <Override PartName="/ppt/notesSlides/notesSlide37.xml" ContentType="application/vnd.openxmlformats-officedocument.presentationml.notesSlide+xml"/>
  <Override PartName="/ppt/tags/tag41.xml" ContentType="application/vnd.openxmlformats-officedocument.presentationml.tags+xml"/>
  <Override PartName="/ppt/notesSlides/notesSlide38.xml" ContentType="application/vnd.openxmlformats-officedocument.presentationml.notesSlide+xml"/>
  <Override PartName="/ppt/tags/tag42.xml" ContentType="application/vnd.openxmlformats-officedocument.presentationml.tags+xml"/>
  <Override PartName="/ppt/notesSlides/notesSlide39.xml" ContentType="application/vnd.openxmlformats-officedocument.presentationml.notesSlide+xml"/>
  <Override PartName="/ppt/tags/tag43.xml" ContentType="application/vnd.openxmlformats-officedocument.presentationml.tags+xml"/>
  <Override PartName="/ppt/notesSlides/notesSlide40.xml" ContentType="application/vnd.openxmlformats-officedocument.presentationml.notesSlide+xml"/>
  <Override PartName="/ppt/tags/tag44.xml" ContentType="application/vnd.openxmlformats-officedocument.presentationml.tags+xml"/>
  <Override PartName="/ppt/notesSlides/notesSlide41.xml" ContentType="application/vnd.openxmlformats-officedocument.presentationml.notesSlide+xml"/>
  <Override PartName="/ppt/tags/tag45.xml" ContentType="application/vnd.openxmlformats-officedocument.presentationml.tags+xml"/>
  <Override PartName="/ppt/notesSlides/notesSlide42.xml" ContentType="application/vnd.openxmlformats-officedocument.presentationml.notesSlide+xml"/>
  <Override PartName="/ppt/tags/tag46.xml" ContentType="application/vnd.openxmlformats-officedocument.presentationml.tags+xml"/>
  <Override PartName="/ppt/notesSlides/notesSlide43.xml" ContentType="application/vnd.openxmlformats-officedocument.presentationml.notesSlide+xml"/>
  <Override PartName="/ppt/tags/tag47.xml" ContentType="application/vnd.openxmlformats-officedocument.presentationml.tags+xml"/>
  <Override PartName="/ppt/notesSlides/notesSlide44.xml" ContentType="application/vnd.openxmlformats-officedocument.presentationml.notesSlide+xml"/>
  <Override PartName="/ppt/tags/tag48.xml" ContentType="application/vnd.openxmlformats-officedocument.presentationml.tags+xml"/>
  <Override PartName="/ppt/notesSlides/notesSlide45.xml" ContentType="application/vnd.openxmlformats-officedocument.presentationml.notesSlide+xml"/>
  <Override PartName="/ppt/tags/tag49.xml" ContentType="application/vnd.openxmlformats-officedocument.presentationml.tags+xml"/>
  <Override PartName="/ppt/notesSlides/notesSlide46.xml" ContentType="application/vnd.openxmlformats-officedocument.presentationml.notesSlide+xml"/>
  <Override PartName="/ppt/tags/tag50.xml" ContentType="application/vnd.openxmlformats-officedocument.presentationml.tags+xml"/>
  <Override PartName="/ppt/notesSlides/notesSlide47.xml" ContentType="application/vnd.openxmlformats-officedocument.presentationml.notesSlide+xml"/>
  <Override PartName="/ppt/tags/tag51.xml" ContentType="application/vnd.openxmlformats-officedocument.presentationml.tags+xml"/>
  <Override PartName="/ppt/notesSlides/notesSlide48.xml" ContentType="application/vnd.openxmlformats-officedocument.presentationml.notesSlide+xml"/>
  <Override PartName="/ppt/tags/tag52.xml" ContentType="application/vnd.openxmlformats-officedocument.presentationml.tags+xml"/>
  <Override PartName="/ppt/notesSlides/notesSlide49.xml" ContentType="application/vnd.openxmlformats-officedocument.presentationml.notesSlide+xml"/>
  <Override PartName="/ppt/tags/tag53.xml" ContentType="application/vnd.openxmlformats-officedocument.presentationml.tags+xml"/>
  <Override PartName="/ppt/notesSlides/notesSlide50.xml" ContentType="application/vnd.openxmlformats-officedocument.presentationml.notesSlide+xml"/>
  <Override PartName="/ppt/tags/tag54.xml" ContentType="application/vnd.openxmlformats-officedocument.presentationml.tags+xml"/>
  <Override PartName="/ppt/notesSlides/notesSlide51.xml" ContentType="application/vnd.openxmlformats-officedocument.presentationml.notesSlide+xml"/>
  <Override PartName="/ppt/tags/tag55.xml" ContentType="application/vnd.openxmlformats-officedocument.presentationml.tags+xml"/>
  <Override PartName="/ppt/notesSlides/notesSlide52.xml" ContentType="application/vnd.openxmlformats-officedocument.presentationml.notesSlide+xml"/>
  <Override PartName="/ppt/tags/tag56.xml" ContentType="application/vnd.openxmlformats-officedocument.presentationml.tags+xml"/>
  <Override PartName="/ppt/notesSlides/notesSlide53.xml" ContentType="application/vnd.openxmlformats-officedocument.presentationml.notesSlide+xml"/>
  <Override PartName="/ppt/tags/tag57.xml" ContentType="application/vnd.openxmlformats-officedocument.presentationml.tags+xml"/>
  <Override PartName="/ppt/notesSlides/notesSlide54.xml" ContentType="application/vnd.openxmlformats-officedocument.presentationml.notesSlide+xml"/>
  <Override PartName="/ppt/tags/tag58.xml" ContentType="application/vnd.openxmlformats-officedocument.presentationml.tags+xml"/>
  <Override PartName="/ppt/notesSlides/notesSlide55.xml" ContentType="application/vnd.openxmlformats-officedocument.presentationml.notesSlide+xml"/>
  <Override PartName="/ppt/tags/tag59.xml" ContentType="application/vnd.openxmlformats-officedocument.presentationml.tags+xml"/>
  <Override PartName="/ppt/notesSlides/notesSlide56.xml" ContentType="application/vnd.openxmlformats-officedocument.presentationml.notesSlide+xml"/>
  <Override PartName="/ppt/tags/tag6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61"/>
  </p:notesMasterIdLst>
  <p:sldIdLst>
    <p:sldId id="257" r:id="rId2"/>
    <p:sldId id="303" r:id="rId3"/>
    <p:sldId id="327" r:id="rId4"/>
    <p:sldId id="287" r:id="rId5"/>
    <p:sldId id="258" r:id="rId6"/>
    <p:sldId id="304" r:id="rId7"/>
    <p:sldId id="308" r:id="rId8"/>
    <p:sldId id="310" r:id="rId9"/>
    <p:sldId id="307" r:id="rId10"/>
    <p:sldId id="312" r:id="rId11"/>
    <p:sldId id="260" r:id="rId12"/>
    <p:sldId id="273" r:id="rId13"/>
    <p:sldId id="272" r:id="rId14"/>
    <p:sldId id="271" r:id="rId15"/>
    <p:sldId id="270" r:id="rId16"/>
    <p:sldId id="269" r:id="rId17"/>
    <p:sldId id="268" r:id="rId18"/>
    <p:sldId id="267" r:id="rId19"/>
    <p:sldId id="284" r:id="rId20"/>
    <p:sldId id="316" r:id="rId21"/>
    <p:sldId id="274" r:id="rId22"/>
    <p:sldId id="285" r:id="rId23"/>
    <p:sldId id="288" r:id="rId24"/>
    <p:sldId id="276" r:id="rId25"/>
    <p:sldId id="289" r:id="rId26"/>
    <p:sldId id="278" r:id="rId27"/>
    <p:sldId id="279" r:id="rId28"/>
    <p:sldId id="280" r:id="rId29"/>
    <p:sldId id="281" r:id="rId30"/>
    <p:sldId id="305" r:id="rId31"/>
    <p:sldId id="282" r:id="rId32"/>
    <p:sldId id="283" r:id="rId33"/>
    <p:sldId id="291" r:id="rId34"/>
    <p:sldId id="290" r:id="rId35"/>
    <p:sldId id="293" r:id="rId36"/>
    <p:sldId id="329" r:id="rId37"/>
    <p:sldId id="317" r:id="rId38"/>
    <p:sldId id="319" r:id="rId39"/>
    <p:sldId id="324" r:id="rId40"/>
    <p:sldId id="320" r:id="rId41"/>
    <p:sldId id="321" r:id="rId42"/>
    <p:sldId id="322" r:id="rId43"/>
    <p:sldId id="323" r:id="rId44"/>
    <p:sldId id="325" r:id="rId45"/>
    <p:sldId id="302" r:id="rId46"/>
    <p:sldId id="292" r:id="rId47"/>
    <p:sldId id="294" r:id="rId48"/>
    <p:sldId id="295" r:id="rId49"/>
    <p:sldId id="296" r:id="rId50"/>
    <p:sldId id="330" r:id="rId51"/>
    <p:sldId id="306" r:id="rId52"/>
    <p:sldId id="297" r:id="rId53"/>
    <p:sldId id="298" r:id="rId54"/>
    <p:sldId id="299" r:id="rId55"/>
    <p:sldId id="300" r:id="rId56"/>
    <p:sldId id="328" r:id="rId57"/>
    <p:sldId id="326" r:id="rId58"/>
    <p:sldId id="314" r:id="rId59"/>
    <p:sldId id="313" r:id="rId60"/>
  </p:sldIdLst>
  <p:sldSz cx="9144000" cy="6858000" type="screen4x3"/>
  <p:notesSz cx="6858000" cy="9144000"/>
  <p:custDataLst>
    <p:tags r:id="rId6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49A4"/>
    <a:srgbClr val="B2BEDF"/>
    <a:srgbClr val="D1EBAD"/>
    <a:srgbClr val="0000CC"/>
    <a:srgbClr val="3366CC"/>
    <a:srgbClr val="4B84D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75441" autoAdjust="0"/>
  </p:normalViewPr>
  <p:slideViewPr>
    <p:cSldViewPr>
      <p:cViewPr varScale="1">
        <p:scale>
          <a:sx n="86" d="100"/>
          <a:sy n="86" d="100"/>
        </p:scale>
        <p:origin x="1548" y="84"/>
      </p:cViewPr>
      <p:guideLst/>
    </p:cSldViewPr>
  </p:slideViewPr>
  <p:notesTextViewPr>
    <p:cViewPr>
      <p:scale>
        <a:sx n="1" d="1"/>
        <a:sy n="1" d="1"/>
      </p:scale>
      <p:origin x="0" y="0"/>
    </p:cViewPr>
  </p:notesTextViewPr>
  <p:notesViewPr>
    <p:cSldViewPr>
      <p:cViewPr varScale="1">
        <p:scale>
          <a:sx n="92" d="100"/>
          <a:sy n="92" d="100"/>
        </p:scale>
        <p:origin x="3732" y="6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F81F33-86B1-44CD-99B1-00242E618C75}" type="doc">
      <dgm:prSet loTypeId="urn:microsoft.com/office/officeart/2005/8/layout/list1" loCatId="list" qsTypeId="urn:microsoft.com/office/officeart/2005/8/quickstyle/simple1" qsCatId="simple" csTypeId="urn:microsoft.com/office/officeart/2005/8/colors/colorful2" csCatId="colorful"/>
      <dgm:spPr/>
      <dgm:t>
        <a:bodyPr/>
        <a:lstStyle/>
        <a:p>
          <a:endParaRPr lang="en-US"/>
        </a:p>
      </dgm:t>
    </dgm:pt>
    <dgm:pt modelId="{5D1F5C00-9AC1-495B-9F07-0BAB88354A00}">
      <dgm:prSet/>
      <dgm:spPr/>
      <dgm:t>
        <a:bodyPr/>
        <a:lstStyle/>
        <a:p>
          <a:r>
            <a:rPr lang="en-US" dirty="0">
              <a:solidFill>
                <a:schemeClr val="accent1"/>
              </a:solidFill>
            </a:rPr>
            <a:t>CPI – Other Goods &amp; Services (Commodities)</a:t>
          </a:r>
        </a:p>
      </dgm:t>
    </dgm:pt>
    <dgm:pt modelId="{BDBE0224-2865-4EDD-BC03-3C51621B16F9}" type="parTrans" cxnId="{975C8C09-1BAF-4284-9618-E1ABBF62C108}">
      <dgm:prSet/>
      <dgm:spPr/>
      <dgm:t>
        <a:bodyPr/>
        <a:lstStyle/>
        <a:p>
          <a:endParaRPr lang="en-US"/>
        </a:p>
      </dgm:t>
    </dgm:pt>
    <dgm:pt modelId="{B269B67F-2615-4876-9010-9B724713786C}" type="sibTrans" cxnId="{975C8C09-1BAF-4284-9618-E1ABBF62C108}">
      <dgm:prSet/>
      <dgm:spPr/>
      <dgm:t>
        <a:bodyPr/>
        <a:lstStyle/>
        <a:p>
          <a:endParaRPr lang="en-US"/>
        </a:p>
      </dgm:t>
    </dgm:pt>
    <dgm:pt modelId="{1748964D-6EA8-44BA-BAF6-3EDFBD53E888}">
      <dgm:prSet/>
      <dgm:spPr/>
      <dgm:t>
        <a:bodyPr/>
        <a:lstStyle/>
        <a:p>
          <a:r>
            <a:rPr lang="en-US" dirty="0">
              <a:solidFill>
                <a:schemeClr val="accent1"/>
              </a:solidFill>
            </a:rPr>
            <a:t>CPI – All Items (Services)</a:t>
          </a:r>
        </a:p>
      </dgm:t>
    </dgm:pt>
    <dgm:pt modelId="{E5D1C9AD-E499-418D-8AE3-DAFA069B0860}" type="parTrans" cxnId="{2FC17124-5F7D-4964-9A61-63CDCCAB626F}">
      <dgm:prSet/>
      <dgm:spPr/>
      <dgm:t>
        <a:bodyPr/>
        <a:lstStyle/>
        <a:p>
          <a:endParaRPr lang="en-US"/>
        </a:p>
      </dgm:t>
    </dgm:pt>
    <dgm:pt modelId="{36B88EDA-B8D8-4657-8951-1F67A9F66319}" type="sibTrans" cxnId="{2FC17124-5F7D-4964-9A61-63CDCCAB626F}">
      <dgm:prSet/>
      <dgm:spPr/>
      <dgm:t>
        <a:bodyPr/>
        <a:lstStyle/>
        <a:p>
          <a:endParaRPr lang="en-US"/>
        </a:p>
      </dgm:t>
    </dgm:pt>
    <dgm:pt modelId="{CC2BE16F-BCD3-45FC-BA02-67F57F86DEAC}">
      <dgm:prSet/>
      <dgm:spPr/>
      <dgm:t>
        <a:bodyPr/>
        <a:lstStyle/>
        <a:p>
          <a:r>
            <a:rPr lang="en-US" dirty="0">
              <a:solidFill>
                <a:schemeClr val="bg1"/>
              </a:solidFill>
            </a:rPr>
            <a:t>PPI – All Commodities</a:t>
          </a:r>
        </a:p>
      </dgm:t>
    </dgm:pt>
    <dgm:pt modelId="{ACE17DA8-1F1D-4FC1-BC0C-D2B33A08DCD1}" type="parTrans" cxnId="{EDB81810-A691-4473-96F0-2B54DCA03D81}">
      <dgm:prSet/>
      <dgm:spPr/>
      <dgm:t>
        <a:bodyPr/>
        <a:lstStyle/>
        <a:p>
          <a:endParaRPr lang="en-US"/>
        </a:p>
      </dgm:t>
    </dgm:pt>
    <dgm:pt modelId="{1D45249E-8B84-483A-A4E6-340124B79216}" type="sibTrans" cxnId="{EDB81810-A691-4473-96F0-2B54DCA03D81}">
      <dgm:prSet/>
      <dgm:spPr/>
      <dgm:t>
        <a:bodyPr/>
        <a:lstStyle/>
        <a:p>
          <a:endParaRPr lang="en-US"/>
        </a:p>
      </dgm:t>
    </dgm:pt>
    <dgm:pt modelId="{CC7993BF-3BDF-4423-8DC1-40831D0865DA}">
      <dgm:prSet/>
      <dgm:spPr/>
      <dgm:t>
        <a:bodyPr/>
        <a:lstStyle/>
        <a:p>
          <a:r>
            <a:rPr lang="en-US" dirty="0">
              <a:solidFill>
                <a:schemeClr val="bg1"/>
              </a:solidFill>
            </a:rPr>
            <a:t>PPI – Specific Commodities</a:t>
          </a:r>
        </a:p>
      </dgm:t>
    </dgm:pt>
    <dgm:pt modelId="{76AAE80C-92B9-45A9-ADAC-2A41B0DE0DC7}" type="parTrans" cxnId="{BA4D28D8-2F0C-4FEC-AF97-4A02A4DAEE0E}">
      <dgm:prSet/>
      <dgm:spPr/>
      <dgm:t>
        <a:bodyPr/>
        <a:lstStyle/>
        <a:p>
          <a:endParaRPr lang="en-US"/>
        </a:p>
      </dgm:t>
    </dgm:pt>
    <dgm:pt modelId="{BE3A1678-3CC2-4414-85C6-C0CE0992AC67}" type="sibTrans" cxnId="{BA4D28D8-2F0C-4FEC-AF97-4A02A4DAEE0E}">
      <dgm:prSet/>
      <dgm:spPr/>
      <dgm:t>
        <a:bodyPr/>
        <a:lstStyle/>
        <a:p>
          <a:endParaRPr lang="en-US"/>
        </a:p>
      </dgm:t>
    </dgm:pt>
    <dgm:pt modelId="{BFF90C47-2637-4D4C-9A89-65626AD8B53D}" type="pres">
      <dgm:prSet presAssocID="{3EF81F33-86B1-44CD-99B1-00242E618C75}" presName="linear" presStyleCnt="0">
        <dgm:presLayoutVars>
          <dgm:dir/>
          <dgm:animLvl val="lvl"/>
          <dgm:resizeHandles val="exact"/>
        </dgm:presLayoutVars>
      </dgm:prSet>
      <dgm:spPr/>
    </dgm:pt>
    <dgm:pt modelId="{03528759-3C4E-4EC8-A3D7-C4D6A02DD04F}" type="pres">
      <dgm:prSet presAssocID="{5D1F5C00-9AC1-495B-9F07-0BAB88354A00}" presName="parentLin" presStyleCnt="0"/>
      <dgm:spPr/>
    </dgm:pt>
    <dgm:pt modelId="{84D67AFF-593A-4A0D-A989-E69E0E520DB2}" type="pres">
      <dgm:prSet presAssocID="{5D1F5C00-9AC1-495B-9F07-0BAB88354A00}" presName="parentLeftMargin" presStyleLbl="node1" presStyleIdx="0" presStyleCnt="4"/>
      <dgm:spPr/>
    </dgm:pt>
    <dgm:pt modelId="{F63848B2-D8F5-441A-97C0-9EF5E7A9CA71}" type="pres">
      <dgm:prSet presAssocID="{5D1F5C00-9AC1-495B-9F07-0BAB88354A00}" presName="parentText" presStyleLbl="node1" presStyleIdx="0" presStyleCnt="4">
        <dgm:presLayoutVars>
          <dgm:chMax val="0"/>
          <dgm:bulletEnabled val="1"/>
        </dgm:presLayoutVars>
      </dgm:prSet>
      <dgm:spPr/>
    </dgm:pt>
    <dgm:pt modelId="{996F478A-165D-4B36-A2CE-75C10BF94214}" type="pres">
      <dgm:prSet presAssocID="{5D1F5C00-9AC1-495B-9F07-0BAB88354A00}" presName="negativeSpace" presStyleCnt="0"/>
      <dgm:spPr/>
    </dgm:pt>
    <dgm:pt modelId="{D3D3F97D-9595-4D53-B68C-030A62488D04}" type="pres">
      <dgm:prSet presAssocID="{5D1F5C00-9AC1-495B-9F07-0BAB88354A00}" presName="childText" presStyleLbl="conFgAcc1" presStyleIdx="0" presStyleCnt="4">
        <dgm:presLayoutVars>
          <dgm:bulletEnabled val="1"/>
        </dgm:presLayoutVars>
      </dgm:prSet>
      <dgm:spPr/>
    </dgm:pt>
    <dgm:pt modelId="{B391A002-0A8B-4DBF-8D08-22CEC2679EE4}" type="pres">
      <dgm:prSet presAssocID="{B269B67F-2615-4876-9010-9B724713786C}" presName="spaceBetweenRectangles" presStyleCnt="0"/>
      <dgm:spPr/>
    </dgm:pt>
    <dgm:pt modelId="{FCBDECD4-1650-41DA-A6BA-3734B50A9BE8}" type="pres">
      <dgm:prSet presAssocID="{1748964D-6EA8-44BA-BAF6-3EDFBD53E888}" presName="parentLin" presStyleCnt="0"/>
      <dgm:spPr/>
    </dgm:pt>
    <dgm:pt modelId="{0DF924E8-09FB-425B-81F6-869B0DCB595C}" type="pres">
      <dgm:prSet presAssocID="{1748964D-6EA8-44BA-BAF6-3EDFBD53E888}" presName="parentLeftMargin" presStyleLbl="node1" presStyleIdx="0" presStyleCnt="4"/>
      <dgm:spPr/>
    </dgm:pt>
    <dgm:pt modelId="{3A4C4863-1802-44C5-B699-CD5328CDBA93}" type="pres">
      <dgm:prSet presAssocID="{1748964D-6EA8-44BA-BAF6-3EDFBD53E888}" presName="parentText" presStyleLbl="node1" presStyleIdx="1" presStyleCnt="4">
        <dgm:presLayoutVars>
          <dgm:chMax val="0"/>
          <dgm:bulletEnabled val="1"/>
        </dgm:presLayoutVars>
      </dgm:prSet>
      <dgm:spPr/>
    </dgm:pt>
    <dgm:pt modelId="{24CF4C71-BAE3-4280-8F7E-F4D034EC0C3F}" type="pres">
      <dgm:prSet presAssocID="{1748964D-6EA8-44BA-BAF6-3EDFBD53E888}" presName="negativeSpace" presStyleCnt="0"/>
      <dgm:spPr/>
    </dgm:pt>
    <dgm:pt modelId="{B9EA28A2-7036-4BFE-ABF0-3A9A1BF6E8F1}" type="pres">
      <dgm:prSet presAssocID="{1748964D-6EA8-44BA-BAF6-3EDFBD53E888}" presName="childText" presStyleLbl="conFgAcc1" presStyleIdx="1" presStyleCnt="4">
        <dgm:presLayoutVars>
          <dgm:bulletEnabled val="1"/>
        </dgm:presLayoutVars>
      </dgm:prSet>
      <dgm:spPr/>
    </dgm:pt>
    <dgm:pt modelId="{F485CB0C-E813-47A7-862F-B9F587410FD4}" type="pres">
      <dgm:prSet presAssocID="{36B88EDA-B8D8-4657-8951-1F67A9F66319}" presName="spaceBetweenRectangles" presStyleCnt="0"/>
      <dgm:spPr/>
    </dgm:pt>
    <dgm:pt modelId="{A174F474-82D8-4DB1-9B1A-1EA52AD24E99}" type="pres">
      <dgm:prSet presAssocID="{CC2BE16F-BCD3-45FC-BA02-67F57F86DEAC}" presName="parentLin" presStyleCnt="0"/>
      <dgm:spPr/>
    </dgm:pt>
    <dgm:pt modelId="{EBD28815-42B1-40CD-9E19-E3D5AE83137E}" type="pres">
      <dgm:prSet presAssocID="{CC2BE16F-BCD3-45FC-BA02-67F57F86DEAC}" presName="parentLeftMargin" presStyleLbl="node1" presStyleIdx="1" presStyleCnt="4"/>
      <dgm:spPr/>
    </dgm:pt>
    <dgm:pt modelId="{394ED968-6675-48A2-A5D0-9D12AF32012D}" type="pres">
      <dgm:prSet presAssocID="{CC2BE16F-BCD3-45FC-BA02-67F57F86DEAC}" presName="parentText" presStyleLbl="node1" presStyleIdx="2" presStyleCnt="4">
        <dgm:presLayoutVars>
          <dgm:chMax val="0"/>
          <dgm:bulletEnabled val="1"/>
        </dgm:presLayoutVars>
      </dgm:prSet>
      <dgm:spPr/>
    </dgm:pt>
    <dgm:pt modelId="{6EDB736C-B20C-4406-A5B3-15517849D472}" type="pres">
      <dgm:prSet presAssocID="{CC2BE16F-BCD3-45FC-BA02-67F57F86DEAC}" presName="negativeSpace" presStyleCnt="0"/>
      <dgm:spPr/>
    </dgm:pt>
    <dgm:pt modelId="{E0ECF7C2-2466-40CD-B1E1-270398D56011}" type="pres">
      <dgm:prSet presAssocID="{CC2BE16F-BCD3-45FC-BA02-67F57F86DEAC}" presName="childText" presStyleLbl="conFgAcc1" presStyleIdx="2" presStyleCnt="4">
        <dgm:presLayoutVars>
          <dgm:bulletEnabled val="1"/>
        </dgm:presLayoutVars>
      </dgm:prSet>
      <dgm:spPr/>
    </dgm:pt>
    <dgm:pt modelId="{726DEF38-C660-40F9-BEC0-128E220F8133}" type="pres">
      <dgm:prSet presAssocID="{1D45249E-8B84-483A-A4E6-340124B79216}" presName="spaceBetweenRectangles" presStyleCnt="0"/>
      <dgm:spPr/>
    </dgm:pt>
    <dgm:pt modelId="{BEF5339E-0D37-4545-AFDC-220F2C0AC703}" type="pres">
      <dgm:prSet presAssocID="{CC7993BF-3BDF-4423-8DC1-40831D0865DA}" presName="parentLin" presStyleCnt="0"/>
      <dgm:spPr/>
    </dgm:pt>
    <dgm:pt modelId="{A2F1193E-8C6D-4775-9542-53F3DC3F828C}" type="pres">
      <dgm:prSet presAssocID="{CC7993BF-3BDF-4423-8DC1-40831D0865DA}" presName="parentLeftMargin" presStyleLbl="node1" presStyleIdx="2" presStyleCnt="4"/>
      <dgm:spPr/>
    </dgm:pt>
    <dgm:pt modelId="{B1499BC9-5639-4B2D-8C0D-43741F7293CC}" type="pres">
      <dgm:prSet presAssocID="{CC7993BF-3BDF-4423-8DC1-40831D0865DA}" presName="parentText" presStyleLbl="node1" presStyleIdx="3" presStyleCnt="4">
        <dgm:presLayoutVars>
          <dgm:chMax val="0"/>
          <dgm:bulletEnabled val="1"/>
        </dgm:presLayoutVars>
      </dgm:prSet>
      <dgm:spPr/>
    </dgm:pt>
    <dgm:pt modelId="{298B5932-8FB9-4944-9BCE-E54F225C8DC1}" type="pres">
      <dgm:prSet presAssocID="{CC7993BF-3BDF-4423-8DC1-40831D0865DA}" presName="negativeSpace" presStyleCnt="0"/>
      <dgm:spPr/>
    </dgm:pt>
    <dgm:pt modelId="{1C6195CD-AE80-4D1C-A161-00B134C0F484}" type="pres">
      <dgm:prSet presAssocID="{CC7993BF-3BDF-4423-8DC1-40831D0865DA}" presName="childText" presStyleLbl="conFgAcc1" presStyleIdx="3" presStyleCnt="4">
        <dgm:presLayoutVars>
          <dgm:bulletEnabled val="1"/>
        </dgm:presLayoutVars>
      </dgm:prSet>
      <dgm:spPr/>
    </dgm:pt>
  </dgm:ptLst>
  <dgm:cxnLst>
    <dgm:cxn modelId="{975C8C09-1BAF-4284-9618-E1ABBF62C108}" srcId="{3EF81F33-86B1-44CD-99B1-00242E618C75}" destId="{5D1F5C00-9AC1-495B-9F07-0BAB88354A00}" srcOrd="0" destOrd="0" parTransId="{BDBE0224-2865-4EDD-BC03-3C51621B16F9}" sibTransId="{B269B67F-2615-4876-9010-9B724713786C}"/>
    <dgm:cxn modelId="{EDB81810-A691-4473-96F0-2B54DCA03D81}" srcId="{3EF81F33-86B1-44CD-99B1-00242E618C75}" destId="{CC2BE16F-BCD3-45FC-BA02-67F57F86DEAC}" srcOrd="2" destOrd="0" parTransId="{ACE17DA8-1F1D-4FC1-BC0C-D2B33A08DCD1}" sibTransId="{1D45249E-8B84-483A-A4E6-340124B79216}"/>
    <dgm:cxn modelId="{2FC17124-5F7D-4964-9A61-63CDCCAB626F}" srcId="{3EF81F33-86B1-44CD-99B1-00242E618C75}" destId="{1748964D-6EA8-44BA-BAF6-3EDFBD53E888}" srcOrd="1" destOrd="0" parTransId="{E5D1C9AD-E499-418D-8AE3-DAFA069B0860}" sibTransId="{36B88EDA-B8D8-4657-8951-1F67A9F66319}"/>
    <dgm:cxn modelId="{FD4E9F47-B874-4C28-9E48-456B86ED7CF0}" type="presOf" srcId="{1748964D-6EA8-44BA-BAF6-3EDFBD53E888}" destId="{3A4C4863-1802-44C5-B699-CD5328CDBA93}" srcOrd="1" destOrd="0" presId="urn:microsoft.com/office/officeart/2005/8/layout/list1"/>
    <dgm:cxn modelId="{5C583949-3D64-4B2C-9042-46A38B0A5794}" type="presOf" srcId="{5D1F5C00-9AC1-495B-9F07-0BAB88354A00}" destId="{F63848B2-D8F5-441A-97C0-9EF5E7A9CA71}" srcOrd="1" destOrd="0" presId="urn:microsoft.com/office/officeart/2005/8/layout/list1"/>
    <dgm:cxn modelId="{0D9B3B7A-C9C3-4065-8B8C-0FF868E05B14}" type="presOf" srcId="{CC2BE16F-BCD3-45FC-BA02-67F57F86DEAC}" destId="{EBD28815-42B1-40CD-9E19-E3D5AE83137E}" srcOrd="0" destOrd="0" presId="urn:microsoft.com/office/officeart/2005/8/layout/list1"/>
    <dgm:cxn modelId="{9468617E-51A3-4C0B-B52A-9D7141246959}" type="presOf" srcId="{CC2BE16F-BCD3-45FC-BA02-67F57F86DEAC}" destId="{394ED968-6675-48A2-A5D0-9D12AF32012D}" srcOrd="1" destOrd="0" presId="urn:microsoft.com/office/officeart/2005/8/layout/list1"/>
    <dgm:cxn modelId="{2BB2DB8D-841E-4FFA-AACC-F56CB13FCAF4}" type="presOf" srcId="{1748964D-6EA8-44BA-BAF6-3EDFBD53E888}" destId="{0DF924E8-09FB-425B-81F6-869B0DCB595C}" srcOrd="0" destOrd="0" presId="urn:microsoft.com/office/officeart/2005/8/layout/list1"/>
    <dgm:cxn modelId="{9A372090-B1EC-481D-9E9A-FD7D8BA0593D}" type="presOf" srcId="{5D1F5C00-9AC1-495B-9F07-0BAB88354A00}" destId="{84D67AFF-593A-4A0D-A989-E69E0E520DB2}" srcOrd="0" destOrd="0" presId="urn:microsoft.com/office/officeart/2005/8/layout/list1"/>
    <dgm:cxn modelId="{404D82AA-964A-48BF-BABC-BCC1F3F0795A}" type="presOf" srcId="{CC7993BF-3BDF-4423-8DC1-40831D0865DA}" destId="{B1499BC9-5639-4B2D-8C0D-43741F7293CC}" srcOrd="1" destOrd="0" presId="urn:microsoft.com/office/officeart/2005/8/layout/list1"/>
    <dgm:cxn modelId="{ACAA47AE-CA30-4325-86A3-1518D7BE521B}" type="presOf" srcId="{CC7993BF-3BDF-4423-8DC1-40831D0865DA}" destId="{A2F1193E-8C6D-4775-9542-53F3DC3F828C}" srcOrd="0" destOrd="0" presId="urn:microsoft.com/office/officeart/2005/8/layout/list1"/>
    <dgm:cxn modelId="{C00D54C4-736D-4943-A097-401E34049A4D}" type="presOf" srcId="{3EF81F33-86B1-44CD-99B1-00242E618C75}" destId="{BFF90C47-2637-4D4C-9A89-65626AD8B53D}" srcOrd="0" destOrd="0" presId="urn:microsoft.com/office/officeart/2005/8/layout/list1"/>
    <dgm:cxn modelId="{BA4D28D8-2F0C-4FEC-AF97-4A02A4DAEE0E}" srcId="{3EF81F33-86B1-44CD-99B1-00242E618C75}" destId="{CC7993BF-3BDF-4423-8DC1-40831D0865DA}" srcOrd="3" destOrd="0" parTransId="{76AAE80C-92B9-45A9-ADAC-2A41B0DE0DC7}" sibTransId="{BE3A1678-3CC2-4414-85C6-C0CE0992AC67}"/>
    <dgm:cxn modelId="{A3E70A44-BBEA-472D-B918-389431A9AC90}" type="presParOf" srcId="{BFF90C47-2637-4D4C-9A89-65626AD8B53D}" destId="{03528759-3C4E-4EC8-A3D7-C4D6A02DD04F}" srcOrd="0" destOrd="0" presId="urn:microsoft.com/office/officeart/2005/8/layout/list1"/>
    <dgm:cxn modelId="{9A5EB872-5E69-4937-AD25-C0759F224035}" type="presParOf" srcId="{03528759-3C4E-4EC8-A3D7-C4D6A02DD04F}" destId="{84D67AFF-593A-4A0D-A989-E69E0E520DB2}" srcOrd="0" destOrd="0" presId="urn:microsoft.com/office/officeart/2005/8/layout/list1"/>
    <dgm:cxn modelId="{77CB8A66-6A81-423B-8374-F9864D49238D}" type="presParOf" srcId="{03528759-3C4E-4EC8-A3D7-C4D6A02DD04F}" destId="{F63848B2-D8F5-441A-97C0-9EF5E7A9CA71}" srcOrd="1" destOrd="0" presId="urn:microsoft.com/office/officeart/2005/8/layout/list1"/>
    <dgm:cxn modelId="{01C5F15B-E39D-4222-B868-F20EC7C8BEDD}" type="presParOf" srcId="{BFF90C47-2637-4D4C-9A89-65626AD8B53D}" destId="{996F478A-165D-4B36-A2CE-75C10BF94214}" srcOrd="1" destOrd="0" presId="urn:microsoft.com/office/officeart/2005/8/layout/list1"/>
    <dgm:cxn modelId="{72232031-4DB5-4AE5-9060-6D97104FE254}" type="presParOf" srcId="{BFF90C47-2637-4D4C-9A89-65626AD8B53D}" destId="{D3D3F97D-9595-4D53-B68C-030A62488D04}" srcOrd="2" destOrd="0" presId="urn:microsoft.com/office/officeart/2005/8/layout/list1"/>
    <dgm:cxn modelId="{66BF01BD-2645-4F9D-9C1B-45CFC5426E32}" type="presParOf" srcId="{BFF90C47-2637-4D4C-9A89-65626AD8B53D}" destId="{B391A002-0A8B-4DBF-8D08-22CEC2679EE4}" srcOrd="3" destOrd="0" presId="urn:microsoft.com/office/officeart/2005/8/layout/list1"/>
    <dgm:cxn modelId="{ED34203E-DDFC-41D6-9E60-DEEE7C463B1F}" type="presParOf" srcId="{BFF90C47-2637-4D4C-9A89-65626AD8B53D}" destId="{FCBDECD4-1650-41DA-A6BA-3734B50A9BE8}" srcOrd="4" destOrd="0" presId="urn:microsoft.com/office/officeart/2005/8/layout/list1"/>
    <dgm:cxn modelId="{A461A6BA-7DA8-48B2-A889-90D08E69D273}" type="presParOf" srcId="{FCBDECD4-1650-41DA-A6BA-3734B50A9BE8}" destId="{0DF924E8-09FB-425B-81F6-869B0DCB595C}" srcOrd="0" destOrd="0" presId="urn:microsoft.com/office/officeart/2005/8/layout/list1"/>
    <dgm:cxn modelId="{30C4AA52-D67E-4493-AE36-6E0660EB3205}" type="presParOf" srcId="{FCBDECD4-1650-41DA-A6BA-3734B50A9BE8}" destId="{3A4C4863-1802-44C5-B699-CD5328CDBA93}" srcOrd="1" destOrd="0" presId="urn:microsoft.com/office/officeart/2005/8/layout/list1"/>
    <dgm:cxn modelId="{283B1846-457B-4D5B-8F0A-51D6B0312ED3}" type="presParOf" srcId="{BFF90C47-2637-4D4C-9A89-65626AD8B53D}" destId="{24CF4C71-BAE3-4280-8F7E-F4D034EC0C3F}" srcOrd="5" destOrd="0" presId="urn:microsoft.com/office/officeart/2005/8/layout/list1"/>
    <dgm:cxn modelId="{D6E18052-7413-4A6F-909F-B3E5B7016BE9}" type="presParOf" srcId="{BFF90C47-2637-4D4C-9A89-65626AD8B53D}" destId="{B9EA28A2-7036-4BFE-ABF0-3A9A1BF6E8F1}" srcOrd="6" destOrd="0" presId="urn:microsoft.com/office/officeart/2005/8/layout/list1"/>
    <dgm:cxn modelId="{17E88A36-2C91-4D3F-A5F6-051A078823B0}" type="presParOf" srcId="{BFF90C47-2637-4D4C-9A89-65626AD8B53D}" destId="{F485CB0C-E813-47A7-862F-B9F587410FD4}" srcOrd="7" destOrd="0" presId="urn:microsoft.com/office/officeart/2005/8/layout/list1"/>
    <dgm:cxn modelId="{089A0AD2-C954-47BD-B127-D0369D8D816A}" type="presParOf" srcId="{BFF90C47-2637-4D4C-9A89-65626AD8B53D}" destId="{A174F474-82D8-4DB1-9B1A-1EA52AD24E99}" srcOrd="8" destOrd="0" presId="urn:microsoft.com/office/officeart/2005/8/layout/list1"/>
    <dgm:cxn modelId="{FB297D49-7619-4419-806B-4E1038EAC655}" type="presParOf" srcId="{A174F474-82D8-4DB1-9B1A-1EA52AD24E99}" destId="{EBD28815-42B1-40CD-9E19-E3D5AE83137E}" srcOrd="0" destOrd="0" presId="urn:microsoft.com/office/officeart/2005/8/layout/list1"/>
    <dgm:cxn modelId="{3FA0D605-2698-45DD-AF0B-C5B6ACC9D314}" type="presParOf" srcId="{A174F474-82D8-4DB1-9B1A-1EA52AD24E99}" destId="{394ED968-6675-48A2-A5D0-9D12AF32012D}" srcOrd="1" destOrd="0" presId="urn:microsoft.com/office/officeart/2005/8/layout/list1"/>
    <dgm:cxn modelId="{6FE46A59-4057-437A-B4BC-535A3CD276C1}" type="presParOf" srcId="{BFF90C47-2637-4D4C-9A89-65626AD8B53D}" destId="{6EDB736C-B20C-4406-A5B3-15517849D472}" srcOrd="9" destOrd="0" presId="urn:microsoft.com/office/officeart/2005/8/layout/list1"/>
    <dgm:cxn modelId="{5B8505E1-DABA-4761-8D92-FA325D2EAEE8}" type="presParOf" srcId="{BFF90C47-2637-4D4C-9A89-65626AD8B53D}" destId="{E0ECF7C2-2466-40CD-B1E1-270398D56011}" srcOrd="10" destOrd="0" presId="urn:microsoft.com/office/officeart/2005/8/layout/list1"/>
    <dgm:cxn modelId="{43968E8B-9113-490B-84EC-10D4C261516C}" type="presParOf" srcId="{BFF90C47-2637-4D4C-9A89-65626AD8B53D}" destId="{726DEF38-C660-40F9-BEC0-128E220F8133}" srcOrd="11" destOrd="0" presId="urn:microsoft.com/office/officeart/2005/8/layout/list1"/>
    <dgm:cxn modelId="{B4B5797F-5B46-4BC0-AD47-B343438FB9AA}" type="presParOf" srcId="{BFF90C47-2637-4D4C-9A89-65626AD8B53D}" destId="{BEF5339E-0D37-4545-AFDC-220F2C0AC703}" srcOrd="12" destOrd="0" presId="urn:microsoft.com/office/officeart/2005/8/layout/list1"/>
    <dgm:cxn modelId="{BE3DFAEC-6DD8-4DD7-B76C-828687469FBE}" type="presParOf" srcId="{BEF5339E-0D37-4545-AFDC-220F2C0AC703}" destId="{A2F1193E-8C6D-4775-9542-53F3DC3F828C}" srcOrd="0" destOrd="0" presId="urn:microsoft.com/office/officeart/2005/8/layout/list1"/>
    <dgm:cxn modelId="{78E0CE3D-1CC3-48DB-A032-E4B3837ACB72}" type="presParOf" srcId="{BEF5339E-0D37-4545-AFDC-220F2C0AC703}" destId="{B1499BC9-5639-4B2D-8C0D-43741F7293CC}" srcOrd="1" destOrd="0" presId="urn:microsoft.com/office/officeart/2005/8/layout/list1"/>
    <dgm:cxn modelId="{4B881A8C-92D6-4286-AAD0-749923E20ABD}" type="presParOf" srcId="{BFF90C47-2637-4D4C-9A89-65626AD8B53D}" destId="{298B5932-8FB9-4944-9BCE-E54F225C8DC1}" srcOrd="13" destOrd="0" presId="urn:microsoft.com/office/officeart/2005/8/layout/list1"/>
    <dgm:cxn modelId="{ACB95988-8B6B-4FF6-924F-D40D69ED3B28}" type="presParOf" srcId="{BFF90C47-2637-4D4C-9A89-65626AD8B53D}" destId="{1C6195CD-AE80-4D1C-A161-00B134C0F484}" srcOrd="14"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B66BA5-836C-4A46-9F22-9736410E3F64}"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0F494BF9-3DDE-42DF-A55E-AA349858E5EA}">
      <dgm:prSet/>
      <dgm:spPr/>
      <dgm:t>
        <a:bodyPr/>
        <a:lstStyle/>
        <a:p>
          <a:r>
            <a:rPr lang="en-US" dirty="0">
              <a:solidFill>
                <a:schemeClr val="accent1"/>
              </a:solidFill>
            </a:rPr>
            <a:t>CPI</a:t>
          </a:r>
        </a:p>
      </dgm:t>
    </dgm:pt>
    <dgm:pt modelId="{B68E0F48-7570-462B-B9A8-E505C0607EA1}" type="parTrans" cxnId="{2AC28CD4-A703-4EC5-9297-89F15999D0D4}">
      <dgm:prSet/>
      <dgm:spPr/>
      <dgm:t>
        <a:bodyPr/>
        <a:lstStyle/>
        <a:p>
          <a:endParaRPr lang="en-US"/>
        </a:p>
      </dgm:t>
    </dgm:pt>
    <dgm:pt modelId="{5DF5CF38-DD8A-4790-9AEC-4A41829D89E0}" type="sibTrans" cxnId="{2AC28CD4-A703-4EC5-9297-89F15999D0D4}">
      <dgm:prSet/>
      <dgm:spPr/>
      <dgm:t>
        <a:bodyPr/>
        <a:lstStyle/>
        <a:p>
          <a:endParaRPr lang="en-US"/>
        </a:p>
      </dgm:t>
    </dgm:pt>
    <dgm:pt modelId="{EDC57076-0D70-4FFD-B256-92506E404EB5}">
      <dgm:prSet/>
      <dgm:spPr/>
      <dgm:t>
        <a:bodyPr/>
        <a:lstStyle/>
        <a:p>
          <a:r>
            <a:rPr lang="en-US" dirty="0">
              <a:solidFill>
                <a:schemeClr val="accent1"/>
              </a:solidFill>
            </a:rPr>
            <a:t>Purchaser’s Perspective</a:t>
          </a:r>
        </a:p>
      </dgm:t>
    </dgm:pt>
    <dgm:pt modelId="{8701C647-7F12-49FA-9957-E81C1320E239}" type="parTrans" cxnId="{625DC7EE-E14B-4F3B-8DD8-F8AB5A12D1C5}">
      <dgm:prSet/>
      <dgm:spPr/>
      <dgm:t>
        <a:bodyPr/>
        <a:lstStyle/>
        <a:p>
          <a:endParaRPr lang="en-US"/>
        </a:p>
      </dgm:t>
    </dgm:pt>
    <dgm:pt modelId="{5D9FE1FE-C312-45BC-890A-18C11ED293E3}" type="sibTrans" cxnId="{625DC7EE-E14B-4F3B-8DD8-F8AB5A12D1C5}">
      <dgm:prSet/>
      <dgm:spPr/>
      <dgm:t>
        <a:bodyPr/>
        <a:lstStyle/>
        <a:p>
          <a:endParaRPr lang="en-US"/>
        </a:p>
      </dgm:t>
    </dgm:pt>
    <dgm:pt modelId="{24902712-FD72-4F4B-A1A1-1C9AC9FDF759}">
      <dgm:prSet/>
      <dgm:spPr/>
      <dgm:t>
        <a:bodyPr/>
        <a:lstStyle/>
        <a:p>
          <a:r>
            <a:rPr lang="en-US" dirty="0"/>
            <a:t>PPI</a:t>
          </a:r>
        </a:p>
      </dgm:t>
    </dgm:pt>
    <dgm:pt modelId="{3F7FDDDC-0EB6-4C3C-A03E-EA6087E894FB}" type="parTrans" cxnId="{AC7125E0-789C-45E8-A3DA-C48980477C51}">
      <dgm:prSet/>
      <dgm:spPr/>
      <dgm:t>
        <a:bodyPr/>
        <a:lstStyle/>
        <a:p>
          <a:endParaRPr lang="en-US"/>
        </a:p>
      </dgm:t>
    </dgm:pt>
    <dgm:pt modelId="{11173DEE-E691-46BF-8CBE-96B95D556EB4}" type="sibTrans" cxnId="{AC7125E0-789C-45E8-A3DA-C48980477C51}">
      <dgm:prSet/>
      <dgm:spPr/>
      <dgm:t>
        <a:bodyPr/>
        <a:lstStyle/>
        <a:p>
          <a:endParaRPr lang="en-US"/>
        </a:p>
      </dgm:t>
    </dgm:pt>
    <dgm:pt modelId="{8C3370A6-D7D6-4054-9071-0C5520C34990}">
      <dgm:prSet/>
      <dgm:spPr/>
      <dgm:t>
        <a:bodyPr/>
        <a:lstStyle/>
        <a:p>
          <a:r>
            <a:rPr lang="en-US" dirty="0">
              <a:solidFill>
                <a:schemeClr val="accent1"/>
              </a:solidFill>
            </a:rPr>
            <a:t>Seller’s Perspective</a:t>
          </a:r>
        </a:p>
      </dgm:t>
    </dgm:pt>
    <dgm:pt modelId="{6A5E3354-4E7F-4911-9B39-218B81140531}" type="parTrans" cxnId="{F81E87BB-4FC4-4073-A412-DFC1D9BFBC9C}">
      <dgm:prSet/>
      <dgm:spPr/>
      <dgm:t>
        <a:bodyPr/>
        <a:lstStyle/>
        <a:p>
          <a:endParaRPr lang="en-US"/>
        </a:p>
      </dgm:t>
    </dgm:pt>
    <dgm:pt modelId="{0C2F3F60-EC5B-469E-A165-F197ACDFF519}" type="sibTrans" cxnId="{F81E87BB-4FC4-4073-A412-DFC1D9BFBC9C}">
      <dgm:prSet/>
      <dgm:spPr/>
      <dgm:t>
        <a:bodyPr/>
        <a:lstStyle/>
        <a:p>
          <a:endParaRPr lang="en-US"/>
        </a:p>
      </dgm:t>
    </dgm:pt>
    <dgm:pt modelId="{97FAADB3-1053-4877-B98B-C6E37746F93F}">
      <dgm:prSet/>
      <dgm:spPr/>
      <dgm:t>
        <a:bodyPr/>
        <a:lstStyle/>
        <a:p>
          <a:r>
            <a:rPr lang="en-US" dirty="0">
              <a:solidFill>
                <a:schemeClr val="accent1"/>
              </a:solidFill>
            </a:rPr>
            <a:t>Consumption for US Households</a:t>
          </a:r>
        </a:p>
      </dgm:t>
    </dgm:pt>
    <dgm:pt modelId="{E2AF1A52-C8B2-416A-B1B8-8E28C344C084}" type="parTrans" cxnId="{8901E893-8128-4764-86A3-5E0106CFC343}">
      <dgm:prSet/>
      <dgm:spPr/>
      <dgm:t>
        <a:bodyPr/>
        <a:lstStyle/>
        <a:p>
          <a:endParaRPr lang="en-US"/>
        </a:p>
      </dgm:t>
    </dgm:pt>
    <dgm:pt modelId="{6DA1E78A-DDAF-4B01-BFE1-7F1D17F22EC3}" type="sibTrans" cxnId="{8901E893-8128-4764-86A3-5E0106CFC343}">
      <dgm:prSet/>
      <dgm:spPr/>
      <dgm:t>
        <a:bodyPr/>
        <a:lstStyle/>
        <a:p>
          <a:endParaRPr lang="en-US"/>
        </a:p>
      </dgm:t>
    </dgm:pt>
    <dgm:pt modelId="{2BFD08AD-CDCA-45B4-8AA9-7C41FA265EB7}">
      <dgm:prSet/>
      <dgm:spPr/>
      <dgm:t>
        <a:bodyPr/>
        <a:lstStyle/>
        <a:p>
          <a:r>
            <a:rPr lang="en-US">
              <a:solidFill>
                <a:schemeClr val="accent1"/>
              </a:solidFill>
            </a:rPr>
            <a:t>Out-of-Pocket Expenditures</a:t>
          </a:r>
          <a:endParaRPr lang="en-US" dirty="0">
            <a:solidFill>
              <a:schemeClr val="accent1"/>
            </a:solidFill>
          </a:endParaRPr>
        </a:p>
      </dgm:t>
    </dgm:pt>
    <dgm:pt modelId="{93B39FAB-95AB-4560-9F9F-D05C1F68F027}" type="parTrans" cxnId="{FF3C8851-D7B8-495A-A25A-EE0603F9B20F}">
      <dgm:prSet/>
      <dgm:spPr/>
      <dgm:t>
        <a:bodyPr/>
        <a:lstStyle/>
        <a:p>
          <a:endParaRPr lang="en-US"/>
        </a:p>
      </dgm:t>
    </dgm:pt>
    <dgm:pt modelId="{2BB72784-182F-4F5C-B589-47950895280C}" type="sibTrans" cxnId="{FF3C8851-D7B8-495A-A25A-EE0603F9B20F}">
      <dgm:prSet/>
      <dgm:spPr/>
      <dgm:t>
        <a:bodyPr/>
        <a:lstStyle/>
        <a:p>
          <a:endParaRPr lang="en-US"/>
        </a:p>
      </dgm:t>
    </dgm:pt>
    <dgm:pt modelId="{FF55D242-D2BF-4934-8DDF-0B10BD1AAD88}">
      <dgm:prSet/>
      <dgm:spPr/>
      <dgm:t>
        <a:bodyPr/>
        <a:lstStyle/>
        <a:p>
          <a:r>
            <a:rPr lang="en-US" dirty="0">
              <a:solidFill>
                <a:schemeClr val="accent1"/>
              </a:solidFill>
            </a:rPr>
            <a:t>Sales &amp; Excise Tax Included</a:t>
          </a:r>
        </a:p>
      </dgm:t>
    </dgm:pt>
    <dgm:pt modelId="{05ED5E2D-0D58-4CB8-BDFA-1C39DBEB0C0C}" type="parTrans" cxnId="{CA9DD82E-9379-4E1A-833D-AAB8DDFE8BCB}">
      <dgm:prSet/>
      <dgm:spPr/>
      <dgm:t>
        <a:bodyPr/>
        <a:lstStyle/>
        <a:p>
          <a:endParaRPr lang="en-US"/>
        </a:p>
      </dgm:t>
    </dgm:pt>
    <dgm:pt modelId="{B57FCD31-A3E5-48C0-A09E-1B6900C387CA}" type="sibTrans" cxnId="{CA9DD82E-9379-4E1A-833D-AAB8DDFE8BCB}">
      <dgm:prSet/>
      <dgm:spPr/>
      <dgm:t>
        <a:bodyPr/>
        <a:lstStyle/>
        <a:p>
          <a:endParaRPr lang="en-US"/>
        </a:p>
      </dgm:t>
    </dgm:pt>
    <dgm:pt modelId="{59B20EB1-CD5E-40A3-98BF-988632B198F8}">
      <dgm:prSet/>
      <dgm:spPr/>
      <dgm:t>
        <a:bodyPr/>
        <a:lstStyle/>
        <a:p>
          <a:r>
            <a:rPr lang="en-US">
              <a:solidFill>
                <a:schemeClr val="accent1"/>
              </a:solidFill>
            </a:rPr>
            <a:t>Purchased by Other Producers/Consumers/Exports</a:t>
          </a:r>
          <a:endParaRPr lang="en-US" dirty="0">
            <a:solidFill>
              <a:schemeClr val="accent1"/>
            </a:solidFill>
          </a:endParaRPr>
        </a:p>
      </dgm:t>
    </dgm:pt>
    <dgm:pt modelId="{614D1F2B-790F-4837-BDD6-A84ECE9C4C7E}" type="parTrans" cxnId="{6C6C9257-060D-4F0B-8379-F38B16A714AA}">
      <dgm:prSet/>
      <dgm:spPr/>
      <dgm:t>
        <a:bodyPr/>
        <a:lstStyle/>
        <a:p>
          <a:endParaRPr lang="en-US"/>
        </a:p>
      </dgm:t>
    </dgm:pt>
    <dgm:pt modelId="{2ED16996-E98A-404A-8843-2291FB131EA0}" type="sibTrans" cxnId="{6C6C9257-060D-4F0B-8379-F38B16A714AA}">
      <dgm:prSet/>
      <dgm:spPr/>
      <dgm:t>
        <a:bodyPr/>
        <a:lstStyle/>
        <a:p>
          <a:endParaRPr lang="en-US"/>
        </a:p>
      </dgm:t>
    </dgm:pt>
    <dgm:pt modelId="{48063B39-EE6A-4507-B6AA-B688C25CA7EC}">
      <dgm:prSet/>
      <dgm:spPr/>
      <dgm:t>
        <a:bodyPr/>
        <a:lstStyle/>
        <a:p>
          <a:r>
            <a:rPr lang="en-US">
              <a:solidFill>
                <a:schemeClr val="accent1"/>
              </a:solidFill>
            </a:rPr>
            <a:t>Revenue Received by Producer</a:t>
          </a:r>
          <a:endParaRPr lang="en-US" dirty="0">
            <a:solidFill>
              <a:schemeClr val="accent1"/>
            </a:solidFill>
          </a:endParaRPr>
        </a:p>
      </dgm:t>
    </dgm:pt>
    <dgm:pt modelId="{4F4283C5-A4C5-4E8B-8EF2-7197DD0D730D}" type="parTrans" cxnId="{85E08A07-5394-474C-9552-5A0BF04B0377}">
      <dgm:prSet/>
      <dgm:spPr/>
      <dgm:t>
        <a:bodyPr/>
        <a:lstStyle/>
        <a:p>
          <a:endParaRPr lang="en-US"/>
        </a:p>
      </dgm:t>
    </dgm:pt>
    <dgm:pt modelId="{F41E0F68-6407-4AC5-A74C-73BBBE721A3F}" type="sibTrans" cxnId="{85E08A07-5394-474C-9552-5A0BF04B0377}">
      <dgm:prSet/>
      <dgm:spPr/>
      <dgm:t>
        <a:bodyPr/>
        <a:lstStyle/>
        <a:p>
          <a:endParaRPr lang="en-US"/>
        </a:p>
      </dgm:t>
    </dgm:pt>
    <dgm:pt modelId="{254112BF-E523-47ED-882F-72825A2190C6}">
      <dgm:prSet/>
      <dgm:spPr/>
      <dgm:t>
        <a:bodyPr/>
        <a:lstStyle/>
        <a:p>
          <a:r>
            <a:rPr lang="en-US" dirty="0">
              <a:solidFill>
                <a:schemeClr val="accent1"/>
              </a:solidFill>
            </a:rPr>
            <a:t>Sales &amp; Excise Tax Not Included</a:t>
          </a:r>
        </a:p>
      </dgm:t>
    </dgm:pt>
    <dgm:pt modelId="{2719E057-6FC2-4E83-B4BC-9637F1C06F6D}" type="parTrans" cxnId="{E9FB49BE-A6FA-426F-8E7F-915EC0771487}">
      <dgm:prSet/>
      <dgm:spPr/>
      <dgm:t>
        <a:bodyPr/>
        <a:lstStyle/>
        <a:p>
          <a:endParaRPr lang="en-US"/>
        </a:p>
      </dgm:t>
    </dgm:pt>
    <dgm:pt modelId="{A67F9F2A-6105-4B31-BBA3-56B191DBF970}" type="sibTrans" cxnId="{E9FB49BE-A6FA-426F-8E7F-915EC0771487}">
      <dgm:prSet/>
      <dgm:spPr/>
      <dgm:t>
        <a:bodyPr/>
        <a:lstStyle/>
        <a:p>
          <a:endParaRPr lang="en-US"/>
        </a:p>
      </dgm:t>
    </dgm:pt>
    <dgm:pt modelId="{3685104C-8D91-41C5-84C8-C7CEE7262B31}" type="pres">
      <dgm:prSet presAssocID="{5EB66BA5-836C-4A46-9F22-9736410E3F64}" presName="linear" presStyleCnt="0">
        <dgm:presLayoutVars>
          <dgm:dir/>
          <dgm:animLvl val="lvl"/>
          <dgm:resizeHandles val="exact"/>
        </dgm:presLayoutVars>
      </dgm:prSet>
      <dgm:spPr/>
    </dgm:pt>
    <dgm:pt modelId="{ABF1C277-9BA7-48F4-A3F7-28B49B78AC5B}" type="pres">
      <dgm:prSet presAssocID="{0F494BF9-3DDE-42DF-A55E-AA349858E5EA}" presName="parentLin" presStyleCnt="0"/>
      <dgm:spPr/>
    </dgm:pt>
    <dgm:pt modelId="{EF0C36AB-773F-446A-A974-5C3D31FC28FC}" type="pres">
      <dgm:prSet presAssocID="{0F494BF9-3DDE-42DF-A55E-AA349858E5EA}" presName="parentLeftMargin" presStyleLbl="node1" presStyleIdx="0" presStyleCnt="2"/>
      <dgm:spPr/>
    </dgm:pt>
    <dgm:pt modelId="{FA337934-303F-4617-948D-E683B9B08710}" type="pres">
      <dgm:prSet presAssocID="{0F494BF9-3DDE-42DF-A55E-AA349858E5EA}" presName="parentText" presStyleLbl="node1" presStyleIdx="0" presStyleCnt="2">
        <dgm:presLayoutVars>
          <dgm:chMax val="0"/>
          <dgm:bulletEnabled val="1"/>
        </dgm:presLayoutVars>
      </dgm:prSet>
      <dgm:spPr/>
    </dgm:pt>
    <dgm:pt modelId="{FC80F8BA-ACD6-4C8B-B081-9C1C7B360859}" type="pres">
      <dgm:prSet presAssocID="{0F494BF9-3DDE-42DF-A55E-AA349858E5EA}" presName="negativeSpace" presStyleCnt="0"/>
      <dgm:spPr/>
    </dgm:pt>
    <dgm:pt modelId="{59AD7AFC-B2DA-407C-B7A5-7463F7D8FC58}" type="pres">
      <dgm:prSet presAssocID="{0F494BF9-3DDE-42DF-A55E-AA349858E5EA}" presName="childText" presStyleLbl="conFgAcc1" presStyleIdx="0" presStyleCnt="2">
        <dgm:presLayoutVars>
          <dgm:bulletEnabled val="1"/>
        </dgm:presLayoutVars>
      </dgm:prSet>
      <dgm:spPr/>
    </dgm:pt>
    <dgm:pt modelId="{F63F1ADC-6845-4B0E-BFC6-425AC6B9365A}" type="pres">
      <dgm:prSet presAssocID="{5DF5CF38-DD8A-4790-9AEC-4A41829D89E0}" presName="spaceBetweenRectangles" presStyleCnt="0"/>
      <dgm:spPr/>
    </dgm:pt>
    <dgm:pt modelId="{482C8472-2E60-47D6-8E06-F6923A472558}" type="pres">
      <dgm:prSet presAssocID="{24902712-FD72-4F4B-A1A1-1C9AC9FDF759}" presName="parentLin" presStyleCnt="0"/>
      <dgm:spPr/>
    </dgm:pt>
    <dgm:pt modelId="{A3C103B1-CED4-43E1-92F3-58E3831F4BFF}" type="pres">
      <dgm:prSet presAssocID="{24902712-FD72-4F4B-A1A1-1C9AC9FDF759}" presName="parentLeftMargin" presStyleLbl="node1" presStyleIdx="0" presStyleCnt="2"/>
      <dgm:spPr/>
    </dgm:pt>
    <dgm:pt modelId="{7DC22962-85AB-4FF7-B4CE-C9873B29E3E9}" type="pres">
      <dgm:prSet presAssocID="{24902712-FD72-4F4B-A1A1-1C9AC9FDF759}" presName="parentText" presStyleLbl="node1" presStyleIdx="1" presStyleCnt="2">
        <dgm:presLayoutVars>
          <dgm:chMax val="0"/>
          <dgm:bulletEnabled val="1"/>
        </dgm:presLayoutVars>
      </dgm:prSet>
      <dgm:spPr/>
    </dgm:pt>
    <dgm:pt modelId="{DEA835BF-9567-4EFC-9076-67C6D7A62D76}" type="pres">
      <dgm:prSet presAssocID="{24902712-FD72-4F4B-A1A1-1C9AC9FDF759}" presName="negativeSpace" presStyleCnt="0"/>
      <dgm:spPr/>
    </dgm:pt>
    <dgm:pt modelId="{5DB11D3F-78D4-4484-A78A-E81EAAF9585C}" type="pres">
      <dgm:prSet presAssocID="{24902712-FD72-4F4B-A1A1-1C9AC9FDF759}" presName="childText" presStyleLbl="conFgAcc1" presStyleIdx="1" presStyleCnt="2">
        <dgm:presLayoutVars>
          <dgm:bulletEnabled val="1"/>
        </dgm:presLayoutVars>
      </dgm:prSet>
      <dgm:spPr/>
    </dgm:pt>
  </dgm:ptLst>
  <dgm:cxnLst>
    <dgm:cxn modelId="{85E08A07-5394-474C-9552-5A0BF04B0377}" srcId="{24902712-FD72-4F4B-A1A1-1C9AC9FDF759}" destId="{48063B39-EE6A-4507-B6AA-B688C25CA7EC}" srcOrd="2" destOrd="0" parTransId="{4F4283C5-A4C5-4E8B-8EF2-7197DD0D730D}" sibTransId="{F41E0F68-6407-4AC5-A74C-73BBBE721A3F}"/>
    <dgm:cxn modelId="{97502C0A-FE62-41DD-B890-041C20426C45}" type="presOf" srcId="{2BFD08AD-CDCA-45B4-8AA9-7C41FA265EB7}" destId="{59AD7AFC-B2DA-407C-B7A5-7463F7D8FC58}" srcOrd="0" destOrd="2" presId="urn:microsoft.com/office/officeart/2005/8/layout/list1"/>
    <dgm:cxn modelId="{630C2013-3FA4-41BF-A4D0-392E7404AE34}" type="presOf" srcId="{0F494BF9-3DDE-42DF-A55E-AA349858E5EA}" destId="{EF0C36AB-773F-446A-A974-5C3D31FC28FC}" srcOrd="0" destOrd="0" presId="urn:microsoft.com/office/officeart/2005/8/layout/list1"/>
    <dgm:cxn modelId="{095F651C-D31E-419A-8BB9-69F0B0564BCE}" type="presOf" srcId="{8C3370A6-D7D6-4054-9071-0C5520C34990}" destId="{5DB11D3F-78D4-4484-A78A-E81EAAF9585C}" srcOrd="0" destOrd="0" presId="urn:microsoft.com/office/officeart/2005/8/layout/list1"/>
    <dgm:cxn modelId="{CA9DD82E-9379-4E1A-833D-AAB8DDFE8BCB}" srcId="{0F494BF9-3DDE-42DF-A55E-AA349858E5EA}" destId="{FF55D242-D2BF-4934-8DDF-0B10BD1AAD88}" srcOrd="3" destOrd="0" parTransId="{05ED5E2D-0D58-4CB8-BDFA-1C39DBEB0C0C}" sibTransId="{B57FCD31-A3E5-48C0-A09E-1B6900C387CA}"/>
    <dgm:cxn modelId="{39A02263-5CEC-41BA-AA44-08819EA6A93C}" type="presOf" srcId="{FF55D242-D2BF-4934-8DDF-0B10BD1AAD88}" destId="{59AD7AFC-B2DA-407C-B7A5-7463F7D8FC58}" srcOrd="0" destOrd="3" presId="urn:microsoft.com/office/officeart/2005/8/layout/list1"/>
    <dgm:cxn modelId="{0A338368-E10E-440A-B3CD-3ECE14C1A82C}" type="presOf" srcId="{97FAADB3-1053-4877-B98B-C6E37746F93F}" destId="{59AD7AFC-B2DA-407C-B7A5-7463F7D8FC58}" srcOrd="0" destOrd="1" presId="urn:microsoft.com/office/officeart/2005/8/layout/list1"/>
    <dgm:cxn modelId="{B627A84C-23F1-4D26-A0A9-7817C1DE5EAB}" type="presOf" srcId="{24902712-FD72-4F4B-A1A1-1C9AC9FDF759}" destId="{A3C103B1-CED4-43E1-92F3-58E3831F4BFF}" srcOrd="0" destOrd="0" presId="urn:microsoft.com/office/officeart/2005/8/layout/list1"/>
    <dgm:cxn modelId="{F011FE6C-4254-4FB9-8D2B-3CA201FE0C8E}" type="presOf" srcId="{59B20EB1-CD5E-40A3-98BF-988632B198F8}" destId="{5DB11D3F-78D4-4484-A78A-E81EAAF9585C}" srcOrd="0" destOrd="1" presId="urn:microsoft.com/office/officeart/2005/8/layout/list1"/>
    <dgm:cxn modelId="{36D0F46F-7CDD-40F0-B0EC-94101CA7CE6E}" type="presOf" srcId="{254112BF-E523-47ED-882F-72825A2190C6}" destId="{5DB11D3F-78D4-4484-A78A-E81EAAF9585C}" srcOrd="0" destOrd="3" presId="urn:microsoft.com/office/officeart/2005/8/layout/list1"/>
    <dgm:cxn modelId="{FF3C8851-D7B8-495A-A25A-EE0603F9B20F}" srcId="{0F494BF9-3DDE-42DF-A55E-AA349858E5EA}" destId="{2BFD08AD-CDCA-45B4-8AA9-7C41FA265EB7}" srcOrd="2" destOrd="0" parTransId="{93B39FAB-95AB-4560-9F9F-D05C1F68F027}" sibTransId="{2BB72784-182F-4F5C-B589-47950895280C}"/>
    <dgm:cxn modelId="{44E86573-3E06-45F7-9884-C391FA779226}" type="presOf" srcId="{0F494BF9-3DDE-42DF-A55E-AA349858E5EA}" destId="{FA337934-303F-4617-948D-E683B9B08710}" srcOrd="1" destOrd="0" presId="urn:microsoft.com/office/officeart/2005/8/layout/list1"/>
    <dgm:cxn modelId="{6C6C9257-060D-4F0B-8379-F38B16A714AA}" srcId="{24902712-FD72-4F4B-A1A1-1C9AC9FDF759}" destId="{59B20EB1-CD5E-40A3-98BF-988632B198F8}" srcOrd="1" destOrd="0" parTransId="{614D1F2B-790F-4837-BDD6-A84ECE9C4C7E}" sibTransId="{2ED16996-E98A-404A-8843-2291FB131EA0}"/>
    <dgm:cxn modelId="{8901E893-8128-4764-86A3-5E0106CFC343}" srcId="{0F494BF9-3DDE-42DF-A55E-AA349858E5EA}" destId="{97FAADB3-1053-4877-B98B-C6E37746F93F}" srcOrd="1" destOrd="0" parTransId="{E2AF1A52-C8B2-416A-B1B8-8E28C344C084}" sibTransId="{6DA1E78A-DDAF-4B01-BFE1-7F1D17F22EC3}"/>
    <dgm:cxn modelId="{EC61CD95-184A-4B6D-B0F2-149C03CE7CCB}" type="presOf" srcId="{24902712-FD72-4F4B-A1A1-1C9AC9FDF759}" destId="{7DC22962-85AB-4FF7-B4CE-C9873B29E3E9}" srcOrd="1" destOrd="0" presId="urn:microsoft.com/office/officeart/2005/8/layout/list1"/>
    <dgm:cxn modelId="{0A513EA9-BE20-4630-A965-4C944AF590E0}" type="presOf" srcId="{48063B39-EE6A-4507-B6AA-B688C25CA7EC}" destId="{5DB11D3F-78D4-4484-A78A-E81EAAF9585C}" srcOrd="0" destOrd="2" presId="urn:microsoft.com/office/officeart/2005/8/layout/list1"/>
    <dgm:cxn modelId="{70829CA9-B053-49B3-8124-F3E7DB00171A}" type="presOf" srcId="{EDC57076-0D70-4FFD-B256-92506E404EB5}" destId="{59AD7AFC-B2DA-407C-B7A5-7463F7D8FC58}" srcOrd="0" destOrd="0" presId="urn:microsoft.com/office/officeart/2005/8/layout/list1"/>
    <dgm:cxn modelId="{F81E87BB-4FC4-4073-A412-DFC1D9BFBC9C}" srcId="{24902712-FD72-4F4B-A1A1-1C9AC9FDF759}" destId="{8C3370A6-D7D6-4054-9071-0C5520C34990}" srcOrd="0" destOrd="0" parTransId="{6A5E3354-4E7F-4911-9B39-218B81140531}" sibTransId="{0C2F3F60-EC5B-469E-A165-F197ACDFF519}"/>
    <dgm:cxn modelId="{E9FB49BE-A6FA-426F-8E7F-915EC0771487}" srcId="{24902712-FD72-4F4B-A1A1-1C9AC9FDF759}" destId="{254112BF-E523-47ED-882F-72825A2190C6}" srcOrd="3" destOrd="0" parTransId="{2719E057-6FC2-4E83-B4BC-9637F1C06F6D}" sibTransId="{A67F9F2A-6105-4B31-BBA3-56B191DBF970}"/>
    <dgm:cxn modelId="{2AC28CD4-A703-4EC5-9297-89F15999D0D4}" srcId="{5EB66BA5-836C-4A46-9F22-9736410E3F64}" destId="{0F494BF9-3DDE-42DF-A55E-AA349858E5EA}" srcOrd="0" destOrd="0" parTransId="{B68E0F48-7570-462B-B9A8-E505C0607EA1}" sibTransId="{5DF5CF38-DD8A-4790-9AEC-4A41829D89E0}"/>
    <dgm:cxn modelId="{E90F7DDA-DDE9-4ADF-8ADB-CBCF28D77F3C}" type="presOf" srcId="{5EB66BA5-836C-4A46-9F22-9736410E3F64}" destId="{3685104C-8D91-41C5-84C8-C7CEE7262B31}" srcOrd="0" destOrd="0" presId="urn:microsoft.com/office/officeart/2005/8/layout/list1"/>
    <dgm:cxn modelId="{AC7125E0-789C-45E8-A3DA-C48980477C51}" srcId="{5EB66BA5-836C-4A46-9F22-9736410E3F64}" destId="{24902712-FD72-4F4B-A1A1-1C9AC9FDF759}" srcOrd="1" destOrd="0" parTransId="{3F7FDDDC-0EB6-4C3C-A03E-EA6087E894FB}" sibTransId="{11173DEE-E691-46BF-8CBE-96B95D556EB4}"/>
    <dgm:cxn modelId="{625DC7EE-E14B-4F3B-8DD8-F8AB5A12D1C5}" srcId="{0F494BF9-3DDE-42DF-A55E-AA349858E5EA}" destId="{EDC57076-0D70-4FFD-B256-92506E404EB5}" srcOrd="0" destOrd="0" parTransId="{8701C647-7F12-49FA-9957-E81C1320E239}" sibTransId="{5D9FE1FE-C312-45BC-890A-18C11ED293E3}"/>
    <dgm:cxn modelId="{A2BB46E5-16D8-440A-BF6C-CA83268F76D5}" type="presParOf" srcId="{3685104C-8D91-41C5-84C8-C7CEE7262B31}" destId="{ABF1C277-9BA7-48F4-A3F7-28B49B78AC5B}" srcOrd="0" destOrd="0" presId="urn:microsoft.com/office/officeart/2005/8/layout/list1"/>
    <dgm:cxn modelId="{0C88A212-94D0-4024-B1BD-F036883DBE98}" type="presParOf" srcId="{ABF1C277-9BA7-48F4-A3F7-28B49B78AC5B}" destId="{EF0C36AB-773F-446A-A974-5C3D31FC28FC}" srcOrd="0" destOrd="0" presId="urn:microsoft.com/office/officeart/2005/8/layout/list1"/>
    <dgm:cxn modelId="{EC1E6799-FD9D-40A3-9BA2-82CAF04DBFBC}" type="presParOf" srcId="{ABF1C277-9BA7-48F4-A3F7-28B49B78AC5B}" destId="{FA337934-303F-4617-948D-E683B9B08710}" srcOrd="1" destOrd="0" presId="urn:microsoft.com/office/officeart/2005/8/layout/list1"/>
    <dgm:cxn modelId="{A39F8B8C-02C3-45CE-9191-6D42245E1132}" type="presParOf" srcId="{3685104C-8D91-41C5-84C8-C7CEE7262B31}" destId="{FC80F8BA-ACD6-4C8B-B081-9C1C7B360859}" srcOrd="1" destOrd="0" presId="urn:microsoft.com/office/officeart/2005/8/layout/list1"/>
    <dgm:cxn modelId="{0937685A-C3F5-4AC0-A4DC-08258B59A631}" type="presParOf" srcId="{3685104C-8D91-41C5-84C8-C7CEE7262B31}" destId="{59AD7AFC-B2DA-407C-B7A5-7463F7D8FC58}" srcOrd="2" destOrd="0" presId="urn:microsoft.com/office/officeart/2005/8/layout/list1"/>
    <dgm:cxn modelId="{B0BD6276-2DBF-446E-AFBF-E90FA23022B4}" type="presParOf" srcId="{3685104C-8D91-41C5-84C8-C7CEE7262B31}" destId="{F63F1ADC-6845-4B0E-BFC6-425AC6B9365A}" srcOrd="3" destOrd="0" presId="urn:microsoft.com/office/officeart/2005/8/layout/list1"/>
    <dgm:cxn modelId="{B59A7B04-9BAC-457D-A099-34528FF29649}" type="presParOf" srcId="{3685104C-8D91-41C5-84C8-C7CEE7262B31}" destId="{482C8472-2E60-47D6-8E06-F6923A472558}" srcOrd="4" destOrd="0" presId="urn:microsoft.com/office/officeart/2005/8/layout/list1"/>
    <dgm:cxn modelId="{DD3C4D0A-88E2-47C8-B91E-883791245255}" type="presParOf" srcId="{482C8472-2E60-47D6-8E06-F6923A472558}" destId="{A3C103B1-CED4-43E1-92F3-58E3831F4BFF}" srcOrd="0" destOrd="0" presId="urn:microsoft.com/office/officeart/2005/8/layout/list1"/>
    <dgm:cxn modelId="{FA2632EB-5D2E-4047-BCFF-C28D6C751CAE}" type="presParOf" srcId="{482C8472-2E60-47D6-8E06-F6923A472558}" destId="{7DC22962-85AB-4FF7-B4CE-C9873B29E3E9}" srcOrd="1" destOrd="0" presId="urn:microsoft.com/office/officeart/2005/8/layout/list1"/>
    <dgm:cxn modelId="{9238A602-0E77-4172-8CD7-C8C75C226E38}" type="presParOf" srcId="{3685104C-8D91-41C5-84C8-C7CEE7262B31}" destId="{DEA835BF-9567-4EFC-9076-67C6D7A62D76}" srcOrd="5" destOrd="0" presId="urn:microsoft.com/office/officeart/2005/8/layout/list1"/>
    <dgm:cxn modelId="{AA93813F-0C6D-4820-8FB0-8D30D4D561A3}" type="presParOf" srcId="{3685104C-8D91-41C5-84C8-C7CEE7262B31}" destId="{5DB11D3F-78D4-4484-A78A-E81EAAF9585C}"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3F97D-9595-4D53-B68C-030A62488D04}">
      <dsp:nvSpPr>
        <dsp:cNvPr id="0" name=""/>
        <dsp:cNvSpPr/>
      </dsp:nvSpPr>
      <dsp:spPr>
        <a:xfrm>
          <a:off x="0" y="328998"/>
          <a:ext cx="6447234" cy="5544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63848B2-D8F5-441A-97C0-9EF5E7A9CA71}">
      <dsp:nvSpPr>
        <dsp:cNvPr id="0" name=""/>
        <dsp:cNvSpPr/>
      </dsp:nvSpPr>
      <dsp:spPr>
        <a:xfrm>
          <a:off x="322361" y="4278"/>
          <a:ext cx="4513063" cy="6494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accent1"/>
              </a:solidFill>
            </a:rPr>
            <a:t>CPI – Other Goods &amp; Services (Commodities)</a:t>
          </a:r>
        </a:p>
      </dsp:txBody>
      <dsp:txXfrm>
        <a:off x="354064" y="35981"/>
        <a:ext cx="4449657" cy="586034"/>
      </dsp:txXfrm>
    </dsp:sp>
    <dsp:sp modelId="{B9EA28A2-7036-4BFE-ABF0-3A9A1BF6E8F1}">
      <dsp:nvSpPr>
        <dsp:cNvPr id="0" name=""/>
        <dsp:cNvSpPr/>
      </dsp:nvSpPr>
      <dsp:spPr>
        <a:xfrm>
          <a:off x="0" y="1326918"/>
          <a:ext cx="6447234" cy="554400"/>
        </a:xfrm>
        <a:prstGeom prst="rect">
          <a:avLst/>
        </a:prstGeom>
        <a:solidFill>
          <a:schemeClr val="lt1">
            <a:alpha val="90000"/>
            <a:hueOff val="0"/>
            <a:satOff val="0"/>
            <a:lumOff val="0"/>
            <a:alphaOff val="0"/>
          </a:schemeClr>
        </a:solidFill>
        <a:ln w="19050" cap="rnd" cmpd="sng" algn="ctr">
          <a:solidFill>
            <a:schemeClr val="accent2">
              <a:hueOff val="742690"/>
              <a:satOff val="-7115"/>
              <a:lumOff val="-10719"/>
              <a:alphaOff val="0"/>
            </a:schemeClr>
          </a:solidFill>
          <a:prstDash val="solid"/>
        </a:ln>
        <a:effectLst/>
      </dsp:spPr>
      <dsp:style>
        <a:lnRef idx="2">
          <a:scrgbClr r="0" g="0" b="0"/>
        </a:lnRef>
        <a:fillRef idx="1">
          <a:scrgbClr r="0" g="0" b="0"/>
        </a:fillRef>
        <a:effectRef idx="0">
          <a:scrgbClr r="0" g="0" b="0"/>
        </a:effectRef>
        <a:fontRef idx="minor"/>
      </dsp:style>
    </dsp:sp>
    <dsp:sp modelId="{3A4C4863-1802-44C5-B699-CD5328CDBA93}">
      <dsp:nvSpPr>
        <dsp:cNvPr id="0" name=""/>
        <dsp:cNvSpPr/>
      </dsp:nvSpPr>
      <dsp:spPr>
        <a:xfrm>
          <a:off x="322361" y="1002198"/>
          <a:ext cx="4513063" cy="649440"/>
        </a:xfrm>
        <a:prstGeom prst="roundRect">
          <a:avLst/>
        </a:prstGeom>
        <a:solidFill>
          <a:schemeClr val="accent2">
            <a:hueOff val="742690"/>
            <a:satOff val="-7115"/>
            <a:lumOff val="-10719"/>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accent1"/>
              </a:solidFill>
            </a:rPr>
            <a:t>CPI – All Items (Services)</a:t>
          </a:r>
        </a:p>
      </dsp:txBody>
      <dsp:txXfrm>
        <a:off x="354064" y="1033901"/>
        <a:ext cx="4449657" cy="586034"/>
      </dsp:txXfrm>
    </dsp:sp>
    <dsp:sp modelId="{E0ECF7C2-2466-40CD-B1E1-270398D56011}">
      <dsp:nvSpPr>
        <dsp:cNvPr id="0" name=""/>
        <dsp:cNvSpPr/>
      </dsp:nvSpPr>
      <dsp:spPr>
        <a:xfrm>
          <a:off x="0" y="2324838"/>
          <a:ext cx="6447234" cy="554400"/>
        </a:xfrm>
        <a:prstGeom prst="rect">
          <a:avLst/>
        </a:prstGeom>
        <a:solidFill>
          <a:schemeClr val="lt1">
            <a:alpha val="90000"/>
            <a:hueOff val="0"/>
            <a:satOff val="0"/>
            <a:lumOff val="0"/>
            <a:alphaOff val="0"/>
          </a:schemeClr>
        </a:solidFill>
        <a:ln w="19050" cap="rnd" cmpd="sng" algn="ctr">
          <a:solidFill>
            <a:schemeClr val="accent2">
              <a:hueOff val="1485381"/>
              <a:satOff val="-14231"/>
              <a:lumOff val="-21438"/>
              <a:alphaOff val="0"/>
            </a:schemeClr>
          </a:solidFill>
          <a:prstDash val="solid"/>
        </a:ln>
        <a:effectLst/>
      </dsp:spPr>
      <dsp:style>
        <a:lnRef idx="2">
          <a:scrgbClr r="0" g="0" b="0"/>
        </a:lnRef>
        <a:fillRef idx="1">
          <a:scrgbClr r="0" g="0" b="0"/>
        </a:fillRef>
        <a:effectRef idx="0">
          <a:scrgbClr r="0" g="0" b="0"/>
        </a:effectRef>
        <a:fontRef idx="minor"/>
      </dsp:style>
    </dsp:sp>
    <dsp:sp modelId="{394ED968-6675-48A2-A5D0-9D12AF32012D}">
      <dsp:nvSpPr>
        <dsp:cNvPr id="0" name=""/>
        <dsp:cNvSpPr/>
      </dsp:nvSpPr>
      <dsp:spPr>
        <a:xfrm>
          <a:off x="322361" y="2000118"/>
          <a:ext cx="4513063" cy="649440"/>
        </a:xfrm>
        <a:prstGeom prst="roundRect">
          <a:avLst/>
        </a:prstGeom>
        <a:solidFill>
          <a:schemeClr val="accent2">
            <a:hueOff val="1485381"/>
            <a:satOff val="-14231"/>
            <a:lumOff val="-21438"/>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PPI – All Commodities</a:t>
          </a:r>
        </a:p>
      </dsp:txBody>
      <dsp:txXfrm>
        <a:off x="354064" y="2031821"/>
        <a:ext cx="4449657" cy="586034"/>
      </dsp:txXfrm>
    </dsp:sp>
    <dsp:sp modelId="{1C6195CD-AE80-4D1C-A161-00B134C0F484}">
      <dsp:nvSpPr>
        <dsp:cNvPr id="0" name=""/>
        <dsp:cNvSpPr/>
      </dsp:nvSpPr>
      <dsp:spPr>
        <a:xfrm>
          <a:off x="0" y="3322758"/>
          <a:ext cx="6447234" cy="554400"/>
        </a:xfrm>
        <a:prstGeom prst="rect">
          <a:avLst/>
        </a:prstGeom>
        <a:solidFill>
          <a:schemeClr val="lt1">
            <a:alpha val="90000"/>
            <a:hueOff val="0"/>
            <a:satOff val="0"/>
            <a:lumOff val="0"/>
            <a:alphaOff val="0"/>
          </a:schemeClr>
        </a:solidFill>
        <a:ln w="19050" cap="rnd" cmpd="sng" algn="ctr">
          <a:solidFill>
            <a:schemeClr val="accent2">
              <a:hueOff val="2228071"/>
              <a:satOff val="-21346"/>
              <a:lumOff val="-32157"/>
              <a:alphaOff val="0"/>
            </a:schemeClr>
          </a:solidFill>
          <a:prstDash val="solid"/>
        </a:ln>
        <a:effectLst/>
      </dsp:spPr>
      <dsp:style>
        <a:lnRef idx="2">
          <a:scrgbClr r="0" g="0" b="0"/>
        </a:lnRef>
        <a:fillRef idx="1">
          <a:scrgbClr r="0" g="0" b="0"/>
        </a:fillRef>
        <a:effectRef idx="0">
          <a:scrgbClr r="0" g="0" b="0"/>
        </a:effectRef>
        <a:fontRef idx="minor"/>
      </dsp:style>
    </dsp:sp>
    <dsp:sp modelId="{B1499BC9-5639-4B2D-8C0D-43741F7293CC}">
      <dsp:nvSpPr>
        <dsp:cNvPr id="0" name=""/>
        <dsp:cNvSpPr/>
      </dsp:nvSpPr>
      <dsp:spPr>
        <a:xfrm>
          <a:off x="322361" y="2998038"/>
          <a:ext cx="4513063" cy="649440"/>
        </a:xfrm>
        <a:prstGeom prst="roundRect">
          <a:avLst/>
        </a:prstGeom>
        <a:solidFill>
          <a:schemeClr val="accent2">
            <a:hueOff val="2228071"/>
            <a:satOff val="-21346"/>
            <a:lumOff val="-321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583" tIns="0" rIns="170583"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bg1"/>
              </a:solidFill>
            </a:rPr>
            <a:t>PPI – Specific Commodities</a:t>
          </a:r>
        </a:p>
      </dsp:txBody>
      <dsp:txXfrm>
        <a:off x="354064" y="3029741"/>
        <a:ext cx="4449657" cy="5860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9AD7AFC-B2DA-407C-B7A5-7463F7D8FC58}">
      <dsp:nvSpPr>
        <dsp:cNvPr id="0" name=""/>
        <dsp:cNvSpPr/>
      </dsp:nvSpPr>
      <dsp:spPr>
        <a:xfrm>
          <a:off x="0" y="349267"/>
          <a:ext cx="7213600" cy="1940400"/>
        </a:xfrm>
        <a:prstGeom prst="rect">
          <a:avLst/>
        </a:prstGeom>
        <a:solidFill>
          <a:schemeClr val="lt1">
            <a:alpha val="90000"/>
            <a:hueOff val="0"/>
            <a:satOff val="0"/>
            <a:lumOff val="0"/>
            <a:alphaOff val="0"/>
          </a:schemeClr>
        </a:solidFill>
        <a:ln w="19050" cap="rnd"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856" tIns="458216" rIns="55985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accent1"/>
              </a:solidFill>
            </a:rPr>
            <a:t>Purchaser’s Perspective</a:t>
          </a:r>
        </a:p>
        <a:p>
          <a:pPr marL="228600" lvl="1" indent="-228600" algn="l" defTabSz="977900">
            <a:lnSpc>
              <a:spcPct val="90000"/>
            </a:lnSpc>
            <a:spcBef>
              <a:spcPct val="0"/>
            </a:spcBef>
            <a:spcAft>
              <a:spcPct val="15000"/>
            </a:spcAft>
            <a:buChar char="•"/>
          </a:pPr>
          <a:r>
            <a:rPr lang="en-US" sz="2200" kern="1200" dirty="0">
              <a:solidFill>
                <a:schemeClr val="accent1"/>
              </a:solidFill>
            </a:rPr>
            <a:t>Consumption for US Households</a:t>
          </a:r>
        </a:p>
        <a:p>
          <a:pPr marL="228600" lvl="1" indent="-228600" algn="l" defTabSz="977900">
            <a:lnSpc>
              <a:spcPct val="90000"/>
            </a:lnSpc>
            <a:spcBef>
              <a:spcPct val="0"/>
            </a:spcBef>
            <a:spcAft>
              <a:spcPct val="15000"/>
            </a:spcAft>
            <a:buChar char="•"/>
          </a:pPr>
          <a:r>
            <a:rPr lang="en-US" sz="2200" kern="1200">
              <a:solidFill>
                <a:schemeClr val="accent1"/>
              </a:solidFill>
            </a:rPr>
            <a:t>Out-of-Pocket Expenditures</a:t>
          </a:r>
          <a:endParaRPr lang="en-US" sz="2200" kern="1200" dirty="0">
            <a:solidFill>
              <a:schemeClr val="accent1"/>
            </a:solidFill>
          </a:endParaRPr>
        </a:p>
        <a:p>
          <a:pPr marL="228600" lvl="1" indent="-228600" algn="l" defTabSz="977900">
            <a:lnSpc>
              <a:spcPct val="90000"/>
            </a:lnSpc>
            <a:spcBef>
              <a:spcPct val="0"/>
            </a:spcBef>
            <a:spcAft>
              <a:spcPct val="15000"/>
            </a:spcAft>
            <a:buChar char="•"/>
          </a:pPr>
          <a:r>
            <a:rPr lang="en-US" sz="2200" kern="1200" dirty="0">
              <a:solidFill>
                <a:schemeClr val="accent1"/>
              </a:solidFill>
            </a:rPr>
            <a:t>Sales &amp; Excise Tax Included</a:t>
          </a:r>
        </a:p>
      </dsp:txBody>
      <dsp:txXfrm>
        <a:off x="0" y="349267"/>
        <a:ext cx="7213600" cy="1940400"/>
      </dsp:txXfrm>
    </dsp:sp>
    <dsp:sp modelId="{FA337934-303F-4617-948D-E683B9B08710}">
      <dsp:nvSpPr>
        <dsp:cNvPr id="0" name=""/>
        <dsp:cNvSpPr/>
      </dsp:nvSpPr>
      <dsp:spPr>
        <a:xfrm>
          <a:off x="360680" y="24547"/>
          <a:ext cx="5049520" cy="649440"/>
        </a:xfrm>
        <a:prstGeom prst="roundRect">
          <a:avLst/>
        </a:prstGeom>
        <a:solidFill>
          <a:schemeClr val="accent2">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860" tIns="0" rIns="190860" bIns="0" numCol="1" spcCol="1270" anchor="ctr" anchorCtr="0">
          <a:noAutofit/>
        </a:bodyPr>
        <a:lstStyle/>
        <a:p>
          <a:pPr marL="0" lvl="0" indent="0" algn="l" defTabSz="977900">
            <a:lnSpc>
              <a:spcPct val="90000"/>
            </a:lnSpc>
            <a:spcBef>
              <a:spcPct val="0"/>
            </a:spcBef>
            <a:spcAft>
              <a:spcPct val="35000"/>
            </a:spcAft>
            <a:buNone/>
          </a:pPr>
          <a:r>
            <a:rPr lang="en-US" sz="2200" kern="1200" dirty="0">
              <a:solidFill>
                <a:schemeClr val="accent1"/>
              </a:solidFill>
            </a:rPr>
            <a:t>CPI</a:t>
          </a:r>
        </a:p>
      </dsp:txBody>
      <dsp:txXfrm>
        <a:off x="392383" y="56250"/>
        <a:ext cx="4986114" cy="586034"/>
      </dsp:txXfrm>
    </dsp:sp>
    <dsp:sp modelId="{5DB11D3F-78D4-4484-A78A-E81EAAF9585C}">
      <dsp:nvSpPr>
        <dsp:cNvPr id="0" name=""/>
        <dsp:cNvSpPr/>
      </dsp:nvSpPr>
      <dsp:spPr>
        <a:xfrm>
          <a:off x="0" y="2733188"/>
          <a:ext cx="7213600" cy="2286900"/>
        </a:xfrm>
        <a:prstGeom prst="rect">
          <a:avLst/>
        </a:prstGeom>
        <a:solidFill>
          <a:schemeClr val="lt1">
            <a:alpha val="90000"/>
            <a:hueOff val="0"/>
            <a:satOff val="0"/>
            <a:lumOff val="0"/>
            <a:alphaOff val="0"/>
          </a:schemeClr>
        </a:solidFill>
        <a:ln w="19050" cap="rnd" cmpd="sng" algn="ctr">
          <a:solidFill>
            <a:schemeClr val="accent2">
              <a:hueOff val="2228071"/>
              <a:satOff val="-21346"/>
              <a:lumOff val="-3215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9856" tIns="458216" rIns="559856"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dirty="0">
              <a:solidFill>
                <a:schemeClr val="accent1"/>
              </a:solidFill>
            </a:rPr>
            <a:t>Seller’s Perspective</a:t>
          </a:r>
        </a:p>
        <a:p>
          <a:pPr marL="228600" lvl="1" indent="-228600" algn="l" defTabSz="977900">
            <a:lnSpc>
              <a:spcPct val="90000"/>
            </a:lnSpc>
            <a:spcBef>
              <a:spcPct val="0"/>
            </a:spcBef>
            <a:spcAft>
              <a:spcPct val="15000"/>
            </a:spcAft>
            <a:buChar char="•"/>
          </a:pPr>
          <a:r>
            <a:rPr lang="en-US" sz="2200" kern="1200">
              <a:solidFill>
                <a:schemeClr val="accent1"/>
              </a:solidFill>
            </a:rPr>
            <a:t>Purchased by Other Producers/Consumers/Exports</a:t>
          </a:r>
          <a:endParaRPr lang="en-US" sz="2200" kern="1200" dirty="0">
            <a:solidFill>
              <a:schemeClr val="accent1"/>
            </a:solidFill>
          </a:endParaRPr>
        </a:p>
        <a:p>
          <a:pPr marL="228600" lvl="1" indent="-228600" algn="l" defTabSz="977900">
            <a:lnSpc>
              <a:spcPct val="90000"/>
            </a:lnSpc>
            <a:spcBef>
              <a:spcPct val="0"/>
            </a:spcBef>
            <a:spcAft>
              <a:spcPct val="15000"/>
            </a:spcAft>
            <a:buChar char="•"/>
          </a:pPr>
          <a:r>
            <a:rPr lang="en-US" sz="2200" kern="1200">
              <a:solidFill>
                <a:schemeClr val="accent1"/>
              </a:solidFill>
            </a:rPr>
            <a:t>Revenue Received by Producer</a:t>
          </a:r>
          <a:endParaRPr lang="en-US" sz="2200" kern="1200" dirty="0">
            <a:solidFill>
              <a:schemeClr val="accent1"/>
            </a:solidFill>
          </a:endParaRPr>
        </a:p>
        <a:p>
          <a:pPr marL="228600" lvl="1" indent="-228600" algn="l" defTabSz="977900">
            <a:lnSpc>
              <a:spcPct val="90000"/>
            </a:lnSpc>
            <a:spcBef>
              <a:spcPct val="0"/>
            </a:spcBef>
            <a:spcAft>
              <a:spcPct val="15000"/>
            </a:spcAft>
            <a:buChar char="•"/>
          </a:pPr>
          <a:r>
            <a:rPr lang="en-US" sz="2200" kern="1200" dirty="0">
              <a:solidFill>
                <a:schemeClr val="accent1"/>
              </a:solidFill>
            </a:rPr>
            <a:t>Sales &amp; Excise Tax Not Included</a:t>
          </a:r>
        </a:p>
      </dsp:txBody>
      <dsp:txXfrm>
        <a:off x="0" y="2733188"/>
        <a:ext cx="7213600" cy="2286900"/>
      </dsp:txXfrm>
    </dsp:sp>
    <dsp:sp modelId="{7DC22962-85AB-4FF7-B4CE-C9873B29E3E9}">
      <dsp:nvSpPr>
        <dsp:cNvPr id="0" name=""/>
        <dsp:cNvSpPr/>
      </dsp:nvSpPr>
      <dsp:spPr>
        <a:xfrm>
          <a:off x="360680" y="2408467"/>
          <a:ext cx="5049520" cy="649440"/>
        </a:xfrm>
        <a:prstGeom prst="roundRect">
          <a:avLst/>
        </a:prstGeom>
        <a:solidFill>
          <a:schemeClr val="accent2">
            <a:hueOff val="2228071"/>
            <a:satOff val="-21346"/>
            <a:lumOff val="-32157"/>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0860" tIns="0" rIns="190860" bIns="0" numCol="1" spcCol="1270" anchor="ctr" anchorCtr="0">
          <a:noAutofit/>
        </a:bodyPr>
        <a:lstStyle/>
        <a:p>
          <a:pPr marL="0" lvl="0" indent="0" algn="l" defTabSz="977900">
            <a:lnSpc>
              <a:spcPct val="90000"/>
            </a:lnSpc>
            <a:spcBef>
              <a:spcPct val="0"/>
            </a:spcBef>
            <a:spcAft>
              <a:spcPct val="35000"/>
            </a:spcAft>
            <a:buNone/>
          </a:pPr>
          <a:r>
            <a:rPr lang="en-US" sz="2200" kern="1200" dirty="0"/>
            <a:t>PPI</a:t>
          </a:r>
        </a:p>
      </dsp:txBody>
      <dsp:txXfrm>
        <a:off x="392383" y="2440170"/>
        <a:ext cx="4986114" cy="58603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C75871-5737-44CF-A60D-A5813DE11DB4}" type="datetimeFigureOut">
              <a:rPr lang="en-US" smtClean="0"/>
              <a:t>2/21/2024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88CCD0-26B7-4A0B-AA15-2CFF27236B2D}" type="slidenum">
              <a:rPr lang="en-US" smtClean="0"/>
              <a:t>‹#›</a:t>
            </a:fld>
            <a:endParaRPr lang="en-US"/>
          </a:p>
        </p:txBody>
      </p:sp>
    </p:spTree>
    <p:extLst>
      <p:ext uri="{BB962C8B-B14F-4D97-AF65-F5344CB8AC3E}">
        <p14:creationId xmlns:p14="http://schemas.microsoft.com/office/powerpoint/2010/main" val="36680621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we’ll discuss the</a:t>
            </a:r>
            <a:r>
              <a:rPr lang="en-US" baseline="0" dirty="0"/>
              <a:t> differences between the CPI and PPI indexes.</a:t>
            </a:r>
            <a:endParaRPr lang="en-US" dirty="0"/>
          </a:p>
          <a:p>
            <a:endParaRPr lang="en-US" dirty="0"/>
          </a:p>
          <a:p>
            <a:r>
              <a:rPr lang="en-US" dirty="0"/>
              <a:t>The State has three standard price adjustment</a:t>
            </a:r>
            <a:r>
              <a:rPr lang="en-US" baseline="0" dirty="0"/>
              <a:t> clauses that reference either the CPI or the PPI.  In those clauses, we have the following four methods to determine a price adjustment. We’ll look at each of the three clauses and walk through the process of determining the percent difference in each of the four methods listed here.</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2</a:t>
            </a:fld>
            <a:endParaRPr lang="en-US"/>
          </a:p>
        </p:txBody>
      </p:sp>
    </p:spTree>
    <p:extLst>
      <p:ext uri="{BB962C8B-B14F-4D97-AF65-F5344CB8AC3E}">
        <p14:creationId xmlns:p14="http://schemas.microsoft.com/office/powerpoint/2010/main" val="3476242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brings up this screen and we are going to enter our search data</a:t>
            </a:r>
            <a:r>
              <a:rPr lang="en-US" baseline="0" dirty="0"/>
              <a:t> in to these three parts to get the data table we are looking for.</a:t>
            </a:r>
          </a:p>
          <a:p>
            <a:endParaRPr lang="en-US" baseline="0" dirty="0"/>
          </a:p>
          <a:p>
            <a:r>
              <a:rPr lang="en-US" baseline="0" dirty="0"/>
              <a:t>In Area 1, we are going to select  “US city average.”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12</a:t>
            </a:fld>
            <a:endParaRPr lang="en-US"/>
          </a:p>
        </p:txBody>
      </p:sp>
    </p:spTree>
    <p:extLst>
      <p:ext uri="{BB962C8B-B14F-4D97-AF65-F5344CB8AC3E}">
        <p14:creationId xmlns:p14="http://schemas.microsoft.com/office/powerpoint/2010/main" val="31996737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Area 2, we are going to scroll down until we find “Other goods and services.”  Notice the circle on the right.  Just like with the Table 7 reports, the other goods and services we want is near the end of the selection list, so we need to scroll down until we get to that reference.</a:t>
            </a:r>
          </a:p>
          <a:p>
            <a:endParaRPr lang="en-US" baseline="0" dirty="0"/>
          </a:p>
          <a:p>
            <a:r>
              <a:rPr lang="en-US" baseline="0" dirty="0"/>
              <a:t>You can also enter a search term for this area to try and narrow down the items listed.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13</a:t>
            </a:fld>
            <a:endParaRPr lang="en-US"/>
          </a:p>
        </p:txBody>
      </p:sp>
    </p:spTree>
    <p:extLst>
      <p:ext uri="{BB962C8B-B14F-4D97-AF65-F5344CB8AC3E}">
        <p14:creationId xmlns:p14="http://schemas.microsoft.com/office/powerpoint/2010/main" val="1574289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Area 3 we are going to do two things.  First</a:t>
            </a:r>
            <a:r>
              <a:rPr lang="en-US" baseline="0" dirty="0"/>
              <a:t> we are going to make sure that “Seasonally Adjusted” is NOT checked.  Remember that our clause states “unadjusted percent change” so we to make sure we include that in our report.</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14</a:t>
            </a:fld>
            <a:endParaRPr lang="en-US"/>
          </a:p>
        </p:txBody>
      </p:sp>
    </p:spTree>
    <p:extLst>
      <p:ext uri="{BB962C8B-B14F-4D97-AF65-F5344CB8AC3E}">
        <p14:creationId xmlns:p14="http://schemas.microsoft.com/office/powerpoint/2010/main" val="1710746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thing</a:t>
            </a:r>
            <a:r>
              <a:rPr lang="en-US" baseline="0" dirty="0"/>
              <a:t> we are going to do in Area 3 is to click on the “Add to selection” button.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15</a:t>
            </a:fld>
            <a:endParaRPr lang="en-US"/>
          </a:p>
        </p:txBody>
      </p:sp>
    </p:spTree>
    <p:extLst>
      <p:ext uri="{BB962C8B-B14F-4D97-AF65-F5344CB8AC3E}">
        <p14:creationId xmlns:p14="http://schemas.microsoft.com/office/powerpoint/2010/main" val="6474246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Clicking on the “Add to selection” button will populate</a:t>
            </a:r>
            <a:r>
              <a:rPr lang="en-US" baseline="0" dirty="0"/>
              <a:t> the middle window, which until now has been blank, with the report that you are going to run. You can see in the title of the report that your selections are confirmed; this is a good way to double check what you are looking for.</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16</a:t>
            </a:fld>
            <a:endParaRPr lang="en-US"/>
          </a:p>
        </p:txBody>
      </p:sp>
    </p:spTree>
    <p:extLst>
      <p:ext uri="{BB962C8B-B14F-4D97-AF65-F5344CB8AC3E}">
        <p14:creationId xmlns:p14="http://schemas.microsoft.com/office/powerpoint/2010/main" val="12787524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you are</a:t>
            </a:r>
            <a:r>
              <a:rPr lang="en-US" baseline="0" dirty="0"/>
              <a:t> sure you have the report you want to run, click on the “Get Data” button to run the report.</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17</a:t>
            </a:fld>
            <a:endParaRPr lang="en-US"/>
          </a:p>
        </p:txBody>
      </p:sp>
    </p:spTree>
    <p:extLst>
      <p:ext uri="{BB962C8B-B14F-4D97-AF65-F5344CB8AC3E}">
        <p14:creationId xmlns:p14="http://schemas.microsoft.com/office/powerpoint/2010/main" val="32495844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what the report looks like once you click on the “Get Data” button.  Notice in the header that once again the system is clarifying the type of report, and in the “Series Title” line is confirming the data you selected earlier.</a:t>
            </a:r>
          </a:p>
          <a:p>
            <a:endParaRPr lang="en-US" dirty="0"/>
          </a:p>
          <a:p>
            <a:r>
              <a:rPr lang="en-US" dirty="0"/>
              <a:t>Using the</a:t>
            </a:r>
            <a:r>
              <a:rPr lang="en-US" baseline="0" dirty="0"/>
              <a:t> CPI Data Table 7 is good if you need the current report. This report is better if you need to manually calculate the percent change for something other than the current report. For example, a vendor requests a price adjustment in November, and you forget to process it until they remind you in January.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18</a:t>
            </a:fld>
            <a:endParaRPr lang="en-US"/>
          </a:p>
        </p:txBody>
      </p:sp>
    </p:spTree>
    <p:extLst>
      <p:ext uri="{BB962C8B-B14F-4D97-AF65-F5344CB8AC3E}">
        <p14:creationId xmlns:p14="http://schemas.microsoft.com/office/powerpoint/2010/main" val="3337183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Something</a:t>
            </a:r>
            <a:r>
              <a:rPr lang="en-US" baseline="0" dirty="0"/>
              <a:t> we haven’t discussed yet is what the most recent 12 months means.  We need to base that off when the vendor makes the request.  For example, if the request is made in July, then we need to calculate the most recent 12 months starting with July and working our way backwards. In our example in this part, we are using June 2021 as when we received the request from the vendor.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19</a:t>
            </a:fld>
            <a:endParaRPr lang="en-US"/>
          </a:p>
        </p:txBody>
      </p:sp>
    </p:spTree>
    <p:extLst>
      <p:ext uri="{BB962C8B-B14F-4D97-AF65-F5344CB8AC3E}">
        <p14:creationId xmlns:p14="http://schemas.microsoft.com/office/powerpoint/2010/main" val="29038537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Before we begin to do our calculations, we need to understand that this is important and must be consistent throughout all CPI/PPI evaluations. </a:t>
            </a:r>
          </a:p>
          <a:p>
            <a:endParaRPr lang="en-US" dirty="0"/>
          </a:p>
          <a:p>
            <a:endParaRPr lang="en-US" dirty="0"/>
          </a:p>
          <a:p>
            <a:r>
              <a:rPr lang="en-US" dirty="0"/>
              <a:t>In order to have an accurate over-the-year</a:t>
            </a:r>
            <a:r>
              <a:rPr lang="en-US" baseline="0" dirty="0"/>
              <a:t> percent change, you must always use the same starting/ending month. In this example, they use May 2015 and May 2016. This reference is from the BLS website and applies to both CPI and PPI calculations. </a:t>
            </a:r>
          </a:p>
          <a:p>
            <a:endParaRPr lang="en-US" baseline="0" dirty="0"/>
          </a:p>
        </p:txBody>
      </p:sp>
      <p:sp>
        <p:nvSpPr>
          <p:cNvPr id="4" name="Slide Number Placeholder 3"/>
          <p:cNvSpPr>
            <a:spLocks noGrp="1"/>
          </p:cNvSpPr>
          <p:nvPr>
            <p:ph type="sldNum" sz="quarter" idx="10"/>
          </p:nvPr>
        </p:nvSpPr>
        <p:spPr/>
        <p:txBody>
          <a:bodyPr/>
          <a:lstStyle/>
          <a:p>
            <a:fld id="{1E88CCD0-26B7-4A0B-AA15-2CFF27236B2D}" type="slidenum">
              <a:rPr lang="en-US" smtClean="0"/>
              <a:t>20</a:t>
            </a:fld>
            <a:endParaRPr lang="en-US"/>
          </a:p>
        </p:txBody>
      </p:sp>
    </p:spTree>
    <p:extLst>
      <p:ext uri="{BB962C8B-B14F-4D97-AF65-F5344CB8AC3E}">
        <p14:creationId xmlns:p14="http://schemas.microsoft.com/office/powerpoint/2010/main" val="25929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 have identified the “12 months” that</a:t>
            </a:r>
            <a:r>
              <a:rPr lang="en-US" baseline="0" dirty="0"/>
              <a:t> we will use in our calculation.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21</a:t>
            </a:fld>
            <a:endParaRPr lang="en-US"/>
          </a:p>
        </p:txBody>
      </p:sp>
    </p:spTree>
    <p:extLst>
      <p:ext uri="{BB962C8B-B14F-4D97-AF65-F5344CB8AC3E}">
        <p14:creationId xmlns:p14="http://schemas.microsoft.com/office/powerpoint/2010/main" val="931462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 Producer Price Index is a family of indexes that measures the average change over time in the selling prices received by domestic producers of goods and services. </a:t>
            </a:r>
            <a:r>
              <a:rPr lang="en-US" sz="1200" b="1" i="1" kern="1200" dirty="0">
                <a:solidFill>
                  <a:schemeClr val="tx1"/>
                </a:solidFill>
                <a:effectLst/>
                <a:latin typeface="+mn-lt"/>
                <a:ea typeface="+mn-ea"/>
                <a:cs typeface="+mn-cs"/>
              </a:rPr>
              <a:t>PPIs measure price change from the perspective of the seller. This contrasts with other measures, such as the Consumer Price Index (CPI), that measure price change from the purchaser's perspective.</a:t>
            </a:r>
            <a:endParaRPr lang="en-US" b="1" i="1"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target set of goods and services included in the PPI is the entire marketed output of U.S. producers. This includes goods, services, and construction products </a:t>
            </a:r>
            <a:r>
              <a:rPr lang="en-US" sz="1200" b="1" i="1" kern="1200" dirty="0">
                <a:solidFill>
                  <a:schemeClr val="tx1"/>
                </a:solidFill>
                <a:effectLst/>
                <a:latin typeface="+mn-lt"/>
                <a:ea typeface="+mn-ea"/>
                <a:cs typeface="+mn-cs"/>
              </a:rPr>
              <a:t>purchased by other producers as inputs to their operations or as capital investment, goods and services purchased by consumers either directly from the service producer or indirectly from a retailer, and products sold as export and to government</a:t>
            </a:r>
            <a:r>
              <a:rPr lang="en-US" sz="1200" b="0" i="0" kern="1200" dirty="0">
                <a:solidFill>
                  <a:schemeClr val="tx1"/>
                </a:solidFill>
                <a:effectLst/>
                <a:latin typeface="+mn-lt"/>
                <a:ea typeface="+mn-ea"/>
                <a:cs typeface="+mn-cs"/>
              </a:rPr>
              <a: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target set of items included in the CPI is the set of goods and services purchased for consumption purposes by urban U.S. households.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price collected for an item included in the PPI is the revenue received by its producer. Sales and excise taxes are not included in the price because they do not represent revenue to the producer. The price collected for an item included in the CPI is the out-of-pocket expenditure by a consumer for the item. Sales and excise taxes are included in the price because they are necessary expenditures by the consumer for the item.</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differences between the PPI and CPI (except for coverage) are consistent with the different uses of the two measures. </a:t>
            </a:r>
            <a:r>
              <a:rPr lang="en-US" sz="1200" b="1" i="1" kern="1200" dirty="0">
                <a:solidFill>
                  <a:schemeClr val="tx1"/>
                </a:solidFill>
                <a:effectLst/>
                <a:latin typeface="+mn-lt"/>
                <a:ea typeface="+mn-ea"/>
                <a:cs typeface="+mn-cs"/>
              </a:rPr>
              <a:t>A primary use of the PPI is to deflate revenue streams in order to measure real growth in output. A primary use of the CPI is to adjust income and expenditure streams for changes in the cost of living.</a:t>
            </a:r>
          </a:p>
          <a:p>
            <a:endParaRPr lang="en-US" sz="1200" b="1" i="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A simple way to remember the difference is that PPI is typically used for commodities and CPI is used for services.</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E88CCD0-26B7-4A0B-AA15-2CFF27236B2D}" type="slidenum">
              <a:rPr lang="en-US" smtClean="0"/>
              <a:t>3</a:t>
            </a:fld>
            <a:endParaRPr lang="en-US"/>
          </a:p>
        </p:txBody>
      </p:sp>
    </p:spTree>
    <p:extLst>
      <p:ext uri="{BB962C8B-B14F-4D97-AF65-F5344CB8AC3E}">
        <p14:creationId xmlns:p14="http://schemas.microsoft.com/office/powerpoint/2010/main" val="12689245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a:t>
            </a:r>
            <a:r>
              <a:rPr lang="en-US" baseline="0" dirty="0"/>
              <a:t> we have the formula that we will use to determine the percent change.  (READ SLIDE AND ELABORATE)</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22</a:t>
            </a:fld>
            <a:endParaRPr lang="en-US"/>
          </a:p>
        </p:txBody>
      </p:sp>
    </p:spTree>
    <p:extLst>
      <p:ext uri="{BB962C8B-B14F-4D97-AF65-F5344CB8AC3E}">
        <p14:creationId xmlns:p14="http://schemas.microsoft.com/office/powerpoint/2010/main" val="33361634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CPI Table 7 is also a good reference for</a:t>
            </a:r>
            <a:r>
              <a:rPr lang="en-US" baseline="0" dirty="0"/>
              <a:t> the CPI All Items, it is the very first entry in Table 7.  We’ll do the manual calculation in this portion.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23</a:t>
            </a:fld>
            <a:endParaRPr lang="en-US"/>
          </a:p>
        </p:txBody>
      </p:sp>
    </p:spTree>
    <p:extLst>
      <p:ext uri="{BB962C8B-B14F-4D97-AF65-F5344CB8AC3E}">
        <p14:creationId xmlns:p14="http://schemas.microsoft.com/office/powerpoint/2010/main" val="21004769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reminder, here</a:t>
            </a:r>
            <a:r>
              <a:rPr lang="en-US" baseline="0" dirty="0"/>
              <a:t> is our clause with the important parts highlighted. </a:t>
            </a:r>
          </a:p>
          <a:p>
            <a:endParaRPr lang="en-US" baseline="0" dirty="0"/>
          </a:p>
          <a:p>
            <a:r>
              <a:rPr lang="en-US" baseline="0" dirty="0"/>
              <a:t>Unadjusted percent change</a:t>
            </a:r>
          </a:p>
          <a:p>
            <a:r>
              <a:rPr lang="en-US" baseline="0" dirty="0"/>
              <a:t>Most recent 12 months</a:t>
            </a:r>
          </a:p>
          <a:p>
            <a:r>
              <a:rPr lang="en-US" baseline="0" dirty="0"/>
              <a:t>All urban consumers</a:t>
            </a:r>
          </a:p>
          <a:p>
            <a:r>
              <a:rPr lang="en-US" baseline="0" dirty="0"/>
              <a:t>All items for services</a:t>
            </a:r>
          </a:p>
        </p:txBody>
      </p:sp>
      <p:sp>
        <p:nvSpPr>
          <p:cNvPr id="4" name="Slide Number Placeholder 3"/>
          <p:cNvSpPr>
            <a:spLocks noGrp="1"/>
          </p:cNvSpPr>
          <p:nvPr>
            <p:ph type="sldNum" sz="quarter" idx="10"/>
          </p:nvPr>
        </p:nvSpPr>
        <p:spPr/>
        <p:txBody>
          <a:bodyPr/>
          <a:lstStyle/>
          <a:p>
            <a:fld id="{1E88CCD0-26B7-4A0B-AA15-2CFF27236B2D}" type="slidenum">
              <a:rPr lang="en-US" smtClean="0"/>
              <a:t>24</a:t>
            </a:fld>
            <a:endParaRPr lang="en-US"/>
          </a:p>
        </p:txBody>
      </p:sp>
    </p:spTree>
    <p:extLst>
      <p:ext uri="{BB962C8B-B14F-4D97-AF65-F5344CB8AC3E}">
        <p14:creationId xmlns:p14="http://schemas.microsoft.com/office/powerpoint/2010/main" val="2875465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back at our CPI database screen and we’re going</a:t>
            </a:r>
            <a:r>
              <a:rPr lang="en-US" baseline="0" dirty="0"/>
              <a:t> to select the “One Screen Data Search” button again.</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25</a:t>
            </a:fld>
            <a:endParaRPr lang="en-US"/>
          </a:p>
        </p:txBody>
      </p:sp>
    </p:spTree>
    <p:extLst>
      <p:ext uri="{BB962C8B-B14F-4D97-AF65-F5344CB8AC3E}">
        <p14:creationId xmlns:p14="http://schemas.microsoft.com/office/powerpoint/2010/main" val="18245781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Area 1</a:t>
            </a:r>
            <a:r>
              <a:rPr lang="en-US" baseline="0" dirty="0"/>
              <a:t> we are going to select “US city average” as we did before.</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26</a:t>
            </a:fld>
            <a:endParaRPr lang="en-US"/>
          </a:p>
        </p:txBody>
      </p:sp>
    </p:spTree>
    <p:extLst>
      <p:ext uri="{BB962C8B-B14F-4D97-AF65-F5344CB8AC3E}">
        <p14:creationId xmlns:p14="http://schemas.microsoft.com/office/powerpoint/2010/main" val="40721851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Area 2 we are going to select “All items.” Notice that this is at the very top of the selection list, unlike the “Other goods and services”  which was near the bottom.</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27</a:t>
            </a:fld>
            <a:endParaRPr lang="en-US"/>
          </a:p>
        </p:txBody>
      </p:sp>
    </p:spTree>
    <p:extLst>
      <p:ext uri="{BB962C8B-B14F-4D97-AF65-F5344CB8AC3E}">
        <p14:creationId xmlns:p14="http://schemas.microsoft.com/office/powerpoint/2010/main" val="1464290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Area 3, w</a:t>
            </a:r>
            <a:r>
              <a:rPr lang="en-US" dirty="0"/>
              <a:t>e want to make sure we uncheck “Seasonally</a:t>
            </a:r>
            <a:r>
              <a:rPr lang="en-US" baseline="0" dirty="0"/>
              <a:t> Adjusted” because our clause refers to “not seasonally adjusted.”</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28</a:t>
            </a:fld>
            <a:endParaRPr lang="en-US"/>
          </a:p>
        </p:txBody>
      </p:sp>
    </p:spTree>
    <p:extLst>
      <p:ext uri="{BB962C8B-B14F-4D97-AF65-F5344CB8AC3E}">
        <p14:creationId xmlns:p14="http://schemas.microsoft.com/office/powerpoint/2010/main" val="20258832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Then,</a:t>
            </a:r>
            <a:r>
              <a:rPr lang="en-US" baseline="0" dirty="0"/>
              <a:t> still in Area 3, we want to click on the “Add to selection” button.</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29</a:t>
            </a:fld>
            <a:endParaRPr lang="en-US"/>
          </a:p>
        </p:txBody>
      </p:sp>
    </p:spTree>
    <p:extLst>
      <p:ext uri="{BB962C8B-B14F-4D97-AF65-F5344CB8AC3E}">
        <p14:creationId xmlns:p14="http://schemas.microsoft.com/office/powerpoint/2010/main" val="7096149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Clicking on the “Add to selection” button populates the middle box, which until now was blank.  Notice</a:t>
            </a:r>
            <a:r>
              <a:rPr lang="en-US" baseline="0" dirty="0"/>
              <a:t> again that the title of the report lists the selections we made previously.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30</a:t>
            </a:fld>
            <a:endParaRPr lang="en-US"/>
          </a:p>
        </p:txBody>
      </p:sp>
    </p:spTree>
    <p:extLst>
      <p:ext uri="{BB962C8B-B14F-4D97-AF65-F5344CB8AC3E}">
        <p14:creationId xmlns:p14="http://schemas.microsoft.com/office/powerpoint/2010/main" val="96701259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we’ll click on the “Get Data” button to run our report.</a:t>
            </a:r>
            <a:r>
              <a:rPr lang="en-US" baseline="0" dirty="0"/>
              <a:t>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31</a:t>
            </a:fld>
            <a:endParaRPr lang="en-US"/>
          </a:p>
        </p:txBody>
      </p:sp>
    </p:spTree>
    <p:extLst>
      <p:ext uri="{BB962C8B-B14F-4D97-AF65-F5344CB8AC3E}">
        <p14:creationId xmlns:p14="http://schemas.microsoft.com/office/powerpoint/2010/main" val="2545735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our standard clause for the CPI Other Goods &amp; Services.  The important parts of the clause that dictate what we need to look for are highlighted.</a:t>
            </a:r>
          </a:p>
          <a:p>
            <a:endParaRPr lang="en-US" dirty="0"/>
          </a:p>
          <a:p>
            <a:endParaRPr lang="en-US" dirty="0"/>
          </a:p>
          <a:p>
            <a:r>
              <a:rPr lang="en-US" dirty="0"/>
              <a:t>Unadjusted percent change</a:t>
            </a:r>
          </a:p>
          <a:p>
            <a:r>
              <a:rPr lang="en-US" dirty="0"/>
              <a:t>Most recent 12 months</a:t>
            </a:r>
          </a:p>
          <a:p>
            <a:r>
              <a:rPr lang="en-US" dirty="0"/>
              <a:t>Not subject to revision</a:t>
            </a:r>
          </a:p>
          <a:p>
            <a:r>
              <a:rPr lang="en-US" dirty="0"/>
              <a:t>For all urban consumers </a:t>
            </a:r>
          </a:p>
          <a:p>
            <a:endParaRPr lang="en-US" dirty="0"/>
          </a:p>
          <a:p>
            <a:r>
              <a:rPr lang="en-US" dirty="0"/>
              <a:t>These items are important because they are going to dictate exactly which report we</a:t>
            </a:r>
            <a:r>
              <a:rPr lang="en-US" baseline="0" dirty="0"/>
              <a:t> need to pull from the bureau of labor and statistics website.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5</a:t>
            </a:fld>
            <a:endParaRPr lang="en-US"/>
          </a:p>
        </p:txBody>
      </p:sp>
    </p:spTree>
    <p:extLst>
      <p:ext uri="{BB962C8B-B14F-4D97-AF65-F5344CB8AC3E}">
        <p14:creationId xmlns:p14="http://schemas.microsoft.com/office/powerpoint/2010/main" val="19619698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formula</a:t>
            </a:r>
            <a:r>
              <a:rPr lang="en-US" baseline="0" dirty="0"/>
              <a:t> is the same as it was before, that never changes.  We’re only working with different data. (GO THROUGH SLIDE)</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32</a:t>
            </a:fld>
            <a:endParaRPr lang="en-US"/>
          </a:p>
        </p:txBody>
      </p:sp>
    </p:spTree>
    <p:extLst>
      <p:ext uri="{BB962C8B-B14F-4D97-AF65-F5344CB8AC3E}">
        <p14:creationId xmlns:p14="http://schemas.microsoft.com/office/powerpoint/2010/main" val="22312592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33</a:t>
            </a:fld>
            <a:endParaRPr lang="en-US"/>
          </a:p>
        </p:txBody>
      </p:sp>
    </p:spTree>
    <p:extLst>
      <p:ext uri="{BB962C8B-B14F-4D97-AF65-F5344CB8AC3E}">
        <p14:creationId xmlns:p14="http://schemas.microsoft.com/office/powerpoint/2010/main" val="21567878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our standard</a:t>
            </a:r>
            <a:r>
              <a:rPr lang="en-US" baseline="0" dirty="0"/>
              <a:t> PPI clause with the parts that are important to our task highlighted.</a:t>
            </a:r>
          </a:p>
          <a:p>
            <a:endParaRPr lang="en-US" dirty="0"/>
          </a:p>
          <a:p>
            <a:r>
              <a:rPr lang="en-US" dirty="0"/>
              <a:t>Unadjusted</a:t>
            </a:r>
            <a:r>
              <a:rPr lang="en-US" baseline="0" dirty="0"/>
              <a:t> percent change.</a:t>
            </a:r>
          </a:p>
          <a:p>
            <a:r>
              <a:rPr lang="en-US" baseline="0" dirty="0"/>
              <a:t>Most recent 12 months</a:t>
            </a:r>
          </a:p>
          <a:p>
            <a:r>
              <a:rPr lang="en-US" baseline="0" dirty="0"/>
              <a:t>Not Subject to revision.  </a:t>
            </a:r>
          </a:p>
          <a:p>
            <a:r>
              <a:rPr lang="en-US" baseline="0" dirty="0"/>
              <a:t>Applicable commodity as determined by the procurement officer.</a:t>
            </a:r>
          </a:p>
          <a:p>
            <a:endParaRPr lang="en-US" baseline="0" dirty="0"/>
          </a:p>
          <a:p>
            <a:r>
              <a:rPr lang="en-US" baseline="0" dirty="0"/>
              <a:t>This last one is important and we’ll talk about it more later, but for the process we are using right now, it isn’t relevant.</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34</a:t>
            </a:fld>
            <a:endParaRPr lang="en-US"/>
          </a:p>
        </p:txBody>
      </p:sp>
    </p:spTree>
    <p:extLst>
      <p:ext uri="{BB962C8B-B14F-4D97-AF65-F5344CB8AC3E}">
        <p14:creationId xmlns:p14="http://schemas.microsoft.com/office/powerpoint/2010/main" val="30875229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PPI Table 9 is the equivalent of the CPI Table 7. However, the PPI Table 9 uses components that are contrary to our clause.</a:t>
            </a:r>
          </a:p>
          <a:p>
            <a:endParaRPr lang="en-US" baseline="0" dirty="0"/>
          </a:p>
          <a:p>
            <a:r>
              <a:rPr lang="en-US" baseline="0" dirty="0"/>
              <a:t>Notice that Table 9 is using provisional data which is indicated by the “(P)” designator within the cell.</a:t>
            </a:r>
          </a:p>
          <a:p>
            <a:endParaRPr lang="en-US" baseline="0" dirty="0"/>
          </a:p>
          <a:p>
            <a:endParaRPr lang="en-US" baseline="0" dirty="0"/>
          </a:p>
          <a:p>
            <a:r>
              <a:rPr lang="en-US" baseline="0" dirty="0"/>
              <a:t>We will NOT use Table 9 for PPI calculations. </a:t>
            </a:r>
          </a:p>
          <a:p>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35</a:t>
            </a:fld>
            <a:endParaRPr lang="en-US"/>
          </a:p>
        </p:txBody>
      </p:sp>
    </p:spTree>
    <p:extLst>
      <p:ext uri="{BB962C8B-B14F-4D97-AF65-F5344CB8AC3E}">
        <p14:creationId xmlns:p14="http://schemas.microsoft.com/office/powerpoint/2010/main" val="12424669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link</a:t>
            </a:r>
            <a:r>
              <a:rPr lang="en-US" baseline="0" dirty="0"/>
              <a:t> on the slide, we’re going to locate the PPI databases.  This picture may not be right at the top of the linked page, so you may have to scroll up/down to find it.</a:t>
            </a:r>
          </a:p>
          <a:p>
            <a:endParaRPr lang="en-US" baseline="0" dirty="0"/>
          </a:p>
          <a:p>
            <a:r>
              <a:rPr lang="en-US" dirty="0"/>
              <a:t>Once you find it, select the</a:t>
            </a:r>
            <a:r>
              <a:rPr lang="en-US" baseline="0" dirty="0"/>
              <a:t> “One-Screen Data Search” button for the COMMODITY data, not the industry data.</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36</a:t>
            </a:fld>
            <a:endParaRPr lang="en-US"/>
          </a:p>
        </p:txBody>
      </p:sp>
    </p:spTree>
    <p:extLst>
      <p:ext uri="{BB962C8B-B14F-4D97-AF65-F5344CB8AC3E}">
        <p14:creationId xmlns:p14="http://schemas.microsoft.com/office/powerpoint/2010/main" val="3709720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you can see, the “All commodities” is the first</a:t>
            </a:r>
            <a:r>
              <a:rPr lang="en-US" baseline="0" dirty="0"/>
              <a:t> item in Area 1, so we will select that.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37</a:t>
            </a:fld>
            <a:endParaRPr lang="en-US"/>
          </a:p>
        </p:txBody>
      </p:sp>
    </p:spTree>
    <p:extLst>
      <p:ext uri="{BB962C8B-B14F-4D97-AF65-F5344CB8AC3E}">
        <p14:creationId xmlns:p14="http://schemas.microsoft.com/office/powerpoint/2010/main" val="13389035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Then we’ll select “All commodities” in Area 2 since it is our only option.</a:t>
            </a:r>
          </a:p>
          <a:p>
            <a:endParaRPr lang="en-US" baseline="0" dirty="0"/>
          </a:p>
        </p:txBody>
      </p:sp>
      <p:sp>
        <p:nvSpPr>
          <p:cNvPr id="4" name="Slide Number Placeholder 3"/>
          <p:cNvSpPr>
            <a:spLocks noGrp="1"/>
          </p:cNvSpPr>
          <p:nvPr>
            <p:ph type="sldNum" sz="quarter" idx="10"/>
          </p:nvPr>
        </p:nvSpPr>
        <p:spPr/>
        <p:txBody>
          <a:bodyPr/>
          <a:lstStyle/>
          <a:p>
            <a:fld id="{1E88CCD0-26B7-4A0B-AA15-2CFF27236B2D}" type="slidenum">
              <a:rPr lang="en-US" smtClean="0"/>
              <a:t>38</a:t>
            </a:fld>
            <a:endParaRPr lang="en-US"/>
          </a:p>
        </p:txBody>
      </p:sp>
    </p:spTree>
    <p:extLst>
      <p:ext uri="{BB962C8B-B14F-4D97-AF65-F5344CB8AC3E}">
        <p14:creationId xmlns:p14="http://schemas.microsoft.com/office/powerpoint/2010/main" val="3613806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 going to uncheck the “Seasonally</a:t>
            </a:r>
            <a:r>
              <a:rPr lang="en-US" baseline="0" dirty="0"/>
              <a:t> Adjusted” box since we only want the not seasonally adjusted data.</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39</a:t>
            </a:fld>
            <a:endParaRPr lang="en-US"/>
          </a:p>
        </p:txBody>
      </p:sp>
    </p:spTree>
    <p:extLst>
      <p:ext uri="{BB962C8B-B14F-4D97-AF65-F5344CB8AC3E}">
        <p14:creationId xmlns:p14="http://schemas.microsoft.com/office/powerpoint/2010/main" val="37239164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Once we have the data set we want, we’ll click the “add to selection” button to populate the middle box on the page.</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40</a:t>
            </a:fld>
            <a:endParaRPr lang="en-US"/>
          </a:p>
        </p:txBody>
      </p:sp>
    </p:spTree>
    <p:extLst>
      <p:ext uri="{BB962C8B-B14F-4D97-AF65-F5344CB8AC3E}">
        <p14:creationId xmlns:p14="http://schemas.microsoft.com/office/powerpoint/2010/main" val="3194802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the box</a:t>
            </a:r>
            <a:r>
              <a:rPr lang="en-US" baseline="0" dirty="0"/>
              <a:t> gives us the selections we made to get to the report that we want.</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41</a:t>
            </a:fld>
            <a:endParaRPr lang="en-US"/>
          </a:p>
        </p:txBody>
      </p:sp>
    </p:spTree>
    <p:extLst>
      <p:ext uri="{BB962C8B-B14F-4D97-AF65-F5344CB8AC3E}">
        <p14:creationId xmlns:p14="http://schemas.microsoft.com/office/powerpoint/2010/main" val="34074997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easiest way</a:t>
            </a:r>
            <a:r>
              <a:rPr lang="en-US" baseline="0" dirty="0"/>
              <a:t> to determine what the unadjusted percent change for CPI Other Goods &amp; Services, is to use Table 7 of the CPI database.  The PDF version of the table is shown here as an example. Later we’ll go through the process of finding this information and doing the calculations to determine the percent change. </a:t>
            </a:r>
          </a:p>
          <a:p>
            <a:endParaRPr lang="en-US" baseline="0" dirty="0"/>
          </a:p>
          <a:p>
            <a:r>
              <a:rPr lang="en-US" baseline="0" dirty="0"/>
              <a:t>Look at the top of the page where the black box is entitled “Unadjusted percent change May 2020-May 2021.” This report will have the most recent completed data so those dates will change from month to month. This data is accurate to the requirements of the previous slide that we must use the same start/end month.</a:t>
            </a:r>
          </a:p>
          <a:p>
            <a:endParaRPr lang="en-US" baseline="0" dirty="0"/>
          </a:p>
          <a:p>
            <a:endParaRPr lang="en-US" baseline="0" dirty="0"/>
          </a:p>
          <a:p>
            <a:r>
              <a:rPr lang="en-US" baseline="0" dirty="0"/>
              <a:t>Near the bottom of the page you can see where we highlighted the “Other goods and services line” and specifically, the percent change which in this case is 2.7% between May 2020 and May 2021.</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6</a:t>
            </a:fld>
            <a:endParaRPr lang="en-US"/>
          </a:p>
        </p:txBody>
      </p:sp>
    </p:spTree>
    <p:extLst>
      <p:ext uri="{BB962C8B-B14F-4D97-AF65-F5344CB8AC3E}">
        <p14:creationId xmlns:p14="http://schemas.microsoft.com/office/powerpoint/2010/main" val="366117206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what we need, we’ll click on the “Get Data” button</a:t>
            </a:r>
            <a:r>
              <a:rPr lang="en-US" baseline="0" dirty="0"/>
              <a:t> to get our data.</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42</a:t>
            </a:fld>
            <a:endParaRPr lang="en-US"/>
          </a:p>
        </p:txBody>
      </p:sp>
    </p:spTree>
    <p:extLst>
      <p:ext uri="{BB962C8B-B14F-4D97-AF65-F5344CB8AC3E}">
        <p14:creationId xmlns:p14="http://schemas.microsoft.com/office/powerpoint/2010/main" val="158062098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PPI table we requested.  Notice</a:t>
            </a:r>
            <a:r>
              <a:rPr lang="en-US" baseline="0" dirty="0"/>
              <a:t> that the header information is similar to the CPI data we saw earlier.</a:t>
            </a:r>
          </a:p>
          <a:p>
            <a:endParaRPr lang="en-US" baseline="0" dirty="0"/>
          </a:p>
          <a:p>
            <a:r>
              <a:rPr lang="en-US" baseline="0" dirty="0"/>
              <a:t>Look at the values for February 2021 through May 2021.  There is a “(P)” in each one of those blocks and the explanation is in the black square block on the bottom.  These figures are subject to revision for up to four months after original publication.</a:t>
            </a:r>
          </a:p>
          <a:p>
            <a:endParaRPr lang="en-US" baseline="0" dirty="0"/>
          </a:p>
          <a:p>
            <a:r>
              <a:rPr lang="en-US" baseline="0" dirty="0"/>
              <a:t>Going back to our clauses, they clearly state “</a:t>
            </a:r>
            <a:r>
              <a:rPr lang="en-US" b="1" i="1" dirty="0">
                <a:solidFill>
                  <a:srgbClr val="000000"/>
                </a:solidFill>
                <a:latin typeface="Times New Roman" panose="02020603050405020304" pitchFamily="18" charset="0"/>
                <a:cs typeface="Times New Roman" panose="02020603050405020304" pitchFamily="18" charset="0"/>
              </a:rPr>
              <a:t>most recent 12 months for which data is available, that is not subject to revision</a:t>
            </a:r>
            <a:r>
              <a:rPr lang="en-US" b="0" i="0" dirty="0">
                <a:solidFill>
                  <a:srgbClr val="000000"/>
                </a:solidFill>
                <a:latin typeface="Times New Roman" panose="02020603050405020304" pitchFamily="18" charset="0"/>
                <a:cs typeface="Times New Roman" panose="02020603050405020304" pitchFamily="18" charset="0"/>
              </a:rPr>
              <a:t>” so we can’t use any data that is subject to revision.</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43</a:t>
            </a:fld>
            <a:endParaRPr lang="en-US"/>
          </a:p>
        </p:txBody>
      </p:sp>
    </p:spTree>
    <p:extLst>
      <p:ext uri="{BB962C8B-B14F-4D97-AF65-F5344CB8AC3E}">
        <p14:creationId xmlns:p14="http://schemas.microsoft.com/office/powerpoint/2010/main" val="391300201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meet the requirements of our clause, we have to use the data from January 2020 to January 2021 since those are the most recent data not subject to revision.</a:t>
            </a:r>
          </a:p>
          <a:p>
            <a:endParaRPr lang="en-US" baseline="0" dirty="0"/>
          </a:p>
          <a:p>
            <a:r>
              <a:rPr lang="en-US" baseline="0" dirty="0"/>
              <a:t>Once again, our formula is the same as we used in our CPI calculations.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44</a:t>
            </a:fld>
            <a:endParaRPr lang="en-US"/>
          </a:p>
        </p:txBody>
      </p:sp>
    </p:spTree>
    <p:extLst>
      <p:ext uri="{BB962C8B-B14F-4D97-AF65-F5344CB8AC3E}">
        <p14:creationId xmlns:p14="http://schemas.microsoft.com/office/powerpoint/2010/main" val="38732114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45</a:t>
            </a:fld>
            <a:endParaRPr lang="en-US"/>
          </a:p>
        </p:txBody>
      </p:sp>
    </p:spTree>
    <p:extLst>
      <p:ext uri="{BB962C8B-B14F-4D97-AF65-F5344CB8AC3E}">
        <p14:creationId xmlns:p14="http://schemas.microsoft.com/office/powerpoint/2010/main" val="282305133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link</a:t>
            </a:r>
            <a:r>
              <a:rPr lang="en-US" baseline="0" dirty="0"/>
              <a:t> on the slide, we’re going to locate the PPI databases.  This picture may not be right at the top of the linked page, so you may have to scroll down to find it.</a:t>
            </a:r>
          </a:p>
          <a:p>
            <a:endParaRPr lang="en-US" baseline="0" dirty="0"/>
          </a:p>
          <a:p>
            <a:r>
              <a:rPr lang="en-US" dirty="0"/>
              <a:t>Once you find it, select the</a:t>
            </a:r>
            <a:r>
              <a:rPr lang="en-US" baseline="0" dirty="0"/>
              <a:t> “One-Screen Data Search” button.</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46</a:t>
            </a:fld>
            <a:endParaRPr lang="en-US"/>
          </a:p>
        </p:txBody>
      </p:sp>
    </p:spTree>
    <p:extLst>
      <p:ext uri="{BB962C8B-B14F-4D97-AF65-F5344CB8AC3E}">
        <p14:creationId xmlns:p14="http://schemas.microsoft.com/office/powerpoint/2010/main" val="39420312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 step that is different than with the CPI.</a:t>
            </a:r>
            <a:r>
              <a:rPr lang="en-US" baseline="0" dirty="0"/>
              <a:t> Here we are using the search utility to narrow our search to find our paper products. Once we entered the search term, the Area 1 moved the search results down to the first instance (and only in this case) of paper.</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47</a:t>
            </a:fld>
            <a:endParaRPr lang="en-US"/>
          </a:p>
        </p:txBody>
      </p:sp>
    </p:spTree>
    <p:extLst>
      <p:ext uri="{BB962C8B-B14F-4D97-AF65-F5344CB8AC3E}">
        <p14:creationId xmlns:p14="http://schemas.microsoft.com/office/powerpoint/2010/main" val="21547814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in paper, we narrowed</a:t>
            </a:r>
            <a:r>
              <a:rPr lang="en-US" baseline="0" dirty="0"/>
              <a:t> our search to the commodity that was closest to what we were searching for.  Once we selected this, the list in Area 2 was narrowed to include all reports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48</a:t>
            </a:fld>
            <a:endParaRPr lang="en-US"/>
          </a:p>
        </p:txBody>
      </p:sp>
    </p:spTree>
    <p:extLst>
      <p:ext uri="{BB962C8B-B14F-4D97-AF65-F5344CB8AC3E}">
        <p14:creationId xmlns:p14="http://schemas.microsoft.com/office/powerpoint/2010/main" val="23020113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we’ve selected the “Writing and printing papers”</a:t>
            </a:r>
            <a:r>
              <a:rPr lang="en-US" baseline="0" dirty="0"/>
              <a:t> data. We searched for “copy” and that did not result in any hits.  We then searched “print” and you can see the number of results we received.  After scrolling through all these options, the “best fit” for our contract is the “Writing and printing papers” category.</a:t>
            </a:r>
          </a:p>
          <a:p>
            <a:endParaRPr lang="en-US" baseline="0" dirty="0"/>
          </a:p>
        </p:txBody>
      </p:sp>
      <p:sp>
        <p:nvSpPr>
          <p:cNvPr id="4" name="Slide Number Placeholder 3"/>
          <p:cNvSpPr>
            <a:spLocks noGrp="1"/>
          </p:cNvSpPr>
          <p:nvPr>
            <p:ph type="sldNum" sz="quarter" idx="10"/>
          </p:nvPr>
        </p:nvSpPr>
        <p:spPr/>
        <p:txBody>
          <a:bodyPr/>
          <a:lstStyle/>
          <a:p>
            <a:fld id="{1E88CCD0-26B7-4A0B-AA15-2CFF27236B2D}" type="slidenum">
              <a:rPr lang="en-US" smtClean="0"/>
              <a:t>49</a:t>
            </a:fld>
            <a:endParaRPr lang="en-US"/>
          </a:p>
        </p:txBody>
      </p:sp>
    </p:spTree>
    <p:extLst>
      <p:ext uri="{BB962C8B-B14F-4D97-AF65-F5344CB8AC3E}">
        <p14:creationId xmlns:p14="http://schemas.microsoft.com/office/powerpoint/2010/main" val="1636325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We’re</a:t>
            </a:r>
            <a:r>
              <a:rPr lang="en-US" baseline="0" dirty="0"/>
              <a:t> going to uncheck “Seasonally Adjusted” since we only want the not seasonally adjusted data.</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50</a:t>
            </a:fld>
            <a:endParaRPr lang="en-US"/>
          </a:p>
        </p:txBody>
      </p:sp>
    </p:spTree>
    <p:extLst>
      <p:ext uri="{BB962C8B-B14F-4D97-AF65-F5344CB8AC3E}">
        <p14:creationId xmlns:p14="http://schemas.microsoft.com/office/powerpoint/2010/main" val="178669832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Once we have the data set we want, we’ll click the “add to selection” button to populate the middle box on the page.</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51</a:t>
            </a:fld>
            <a:endParaRPr lang="en-US"/>
          </a:p>
        </p:txBody>
      </p:sp>
    </p:spTree>
    <p:extLst>
      <p:ext uri="{BB962C8B-B14F-4D97-AF65-F5344CB8AC3E}">
        <p14:creationId xmlns:p14="http://schemas.microsoft.com/office/powerpoint/2010/main" val="30194479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ways to get to Table 7. The first is using the link on the slide to get to the CPI News Release.  This is the most current version of the CPI</a:t>
            </a:r>
            <a:r>
              <a:rPr lang="en-US" baseline="0" dirty="0"/>
              <a:t> reports.  You can use any of the formats offered by the site but I recommend using the PDF version as it is easy to save as supporting documentation.</a:t>
            </a:r>
          </a:p>
          <a:p>
            <a:endParaRPr lang="en-US" dirty="0"/>
          </a:p>
          <a:p>
            <a:r>
              <a:rPr lang="en-US" dirty="0"/>
              <a:t>Click</a:t>
            </a:r>
            <a:r>
              <a:rPr lang="en-US" baseline="0" dirty="0"/>
              <a:t> on “PDF” and a new window will open with the full PDF file.</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7</a:t>
            </a:fld>
            <a:endParaRPr lang="en-US"/>
          </a:p>
        </p:txBody>
      </p:sp>
    </p:spTree>
    <p:extLst>
      <p:ext uri="{BB962C8B-B14F-4D97-AF65-F5344CB8AC3E}">
        <p14:creationId xmlns:p14="http://schemas.microsoft.com/office/powerpoint/2010/main" val="203918080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again, the box</a:t>
            </a:r>
            <a:r>
              <a:rPr lang="en-US" baseline="0" dirty="0"/>
              <a:t> gives us the selections we made to get to the report that we want.</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52</a:t>
            </a:fld>
            <a:endParaRPr lang="en-US"/>
          </a:p>
        </p:txBody>
      </p:sp>
    </p:spTree>
    <p:extLst>
      <p:ext uri="{BB962C8B-B14F-4D97-AF65-F5344CB8AC3E}">
        <p14:creationId xmlns:p14="http://schemas.microsoft.com/office/powerpoint/2010/main" val="8095873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Once we have what we need, we’ll click on the “Get Data” button</a:t>
            </a:r>
            <a:r>
              <a:rPr lang="en-US" baseline="0" dirty="0"/>
              <a:t> to get our data.</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53</a:t>
            </a:fld>
            <a:endParaRPr lang="en-US"/>
          </a:p>
        </p:txBody>
      </p:sp>
    </p:spTree>
    <p:extLst>
      <p:ext uri="{BB962C8B-B14F-4D97-AF65-F5344CB8AC3E}">
        <p14:creationId xmlns:p14="http://schemas.microsoft.com/office/powerpoint/2010/main" val="5307579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PPI table we requested.  </a:t>
            </a:r>
          </a:p>
          <a:p>
            <a:endParaRPr lang="en-US" baseline="0" dirty="0"/>
          </a:p>
          <a:p>
            <a:r>
              <a:rPr lang="en-US" baseline="0" dirty="0"/>
              <a:t>Look at the values for February 2020 through May 2021.  There is a “(P)” in each one of those blocks and the explanation is in the black square block on the bottom.  These figures are subject to revision for up to four months after original publication.</a:t>
            </a:r>
          </a:p>
          <a:p>
            <a:endParaRPr lang="en-US" baseline="0" dirty="0"/>
          </a:p>
          <a:p>
            <a:r>
              <a:rPr lang="en-US" baseline="0" dirty="0"/>
              <a:t>Going back to our clauses, they clearly state “</a:t>
            </a:r>
            <a:r>
              <a:rPr lang="en-US" b="1" i="1" dirty="0">
                <a:solidFill>
                  <a:srgbClr val="000000"/>
                </a:solidFill>
                <a:latin typeface="Times New Roman" panose="02020603050405020304" pitchFamily="18" charset="0"/>
                <a:cs typeface="Times New Roman" panose="02020603050405020304" pitchFamily="18" charset="0"/>
              </a:rPr>
              <a:t>most recent 12 months for which data is available, that is not subject to revision</a:t>
            </a:r>
            <a:r>
              <a:rPr lang="en-US" b="0" i="0" dirty="0">
                <a:solidFill>
                  <a:srgbClr val="000000"/>
                </a:solidFill>
                <a:latin typeface="Times New Roman" panose="02020603050405020304" pitchFamily="18" charset="0"/>
                <a:cs typeface="Times New Roman" panose="02020603050405020304" pitchFamily="18" charset="0"/>
              </a:rPr>
              <a:t>” so we can’t use any data that is subject to revision.</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54</a:t>
            </a:fld>
            <a:endParaRPr lang="en-US"/>
          </a:p>
        </p:txBody>
      </p:sp>
    </p:spTree>
    <p:extLst>
      <p:ext uri="{BB962C8B-B14F-4D97-AF65-F5344CB8AC3E}">
        <p14:creationId xmlns:p14="http://schemas.microsoft.com/office/powerpoint/2010/main" val="40519896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a:t>
            </a:r>
            <a:r>
              <a:rPr lang="en-US" baseline="0" dirty="0"/>
              <a:t> meet the requirements of our clause, we have to use the data from August 2018 to August 2019 since those are the most recent data not subject to revision.</a:t>
            </a:r>
          </a:p>
          <a:p>
            <a:endParaRPr lang="en-US" baseline="0" dirty="0"/>
          </a:p>
          <a:p>
            <a:r>
              <a:rPr lang="en-US" baseline="0" dirty="0"/>
              <a:t>Once again, our formula is the same as we used in our CPI calculations.  You’ll notice in this case the difference is a negative number which indicates the market decreased instead of increasing.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55</a:t>
            </a:fld>
            <a:endParaRPr lang="en-US"/>
          </a:p>
        </p:txBody>
      </p:sp>
    </p:spTree>
    <p:extLst>
      <p:ext uri="{BB962C8B-B14F-4D97-AF65-F5344CB8AC3E}">
        <p14:creationId xmlns:p14="http://schemas.microsoft.com/office/powerpoint/2010/main" val="296225237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current unit price may not be expressed as a whole</a:t>
            </a:r>
            <a:r>
              <a:rPr lang="en-US" baseline="0" dirty="0"/>
              <a:t> number, it may be expressed as a multiple digit after the decimal point (fuel) which can change the actual amount of the increase.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56</a:t>
            </a:fld>
            <a:endParaRPr lang="en-US"/>
          </a:p>
        </p:txBody>
      </p:sp>
    </p:spTree>
    <p:extLst>
      <p:ext uri="{BB962C8B-B14F-4D97-AF65-F5344CB8AC3E}">
        <p14:creationId xmlns:p14="http://schemas.microsoft.com/office/powerpoint/2010/main" val="14410767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Prior to publishing your solicitation, you should consider the following:</a:t>
            </a:r>
          </a:p>
          <a:p>
            <a:endParaRPr lang="en-US" dirty="0"/>
          </a:p>
          <a:p>
            <a:pPr marL="228600" indent="-228600">
              <a:buAutoNum type="arabicPeriod"/>
            </a:pPr>
            <a:r>
              <a:rPr lang="en-US" baseline="0" dirty="0"/>
              <a:t>Which the most acceptable to use, the CPI or PPI?  That depends on your product/service but you need to research this before you publish.</a:t>
            </a:r>
          </a:p>
          <a:p>
            <a:pPr marL="228600" indent="-228600">
              <a:buAutoNum type="arabicPeriod"/>
            </a:pPr>
            <a:r>
              <a:rPr lang="en-US" baseline="0" dirty="0"/>
              <a:t>Is there a PPI index for the product you are purchasing?  We have seen some instances when there was no PPI for a contract that was awarded, so you don’t want to make that discovery when the contract is already in place. Can we specify which index we will use on the contract?  Yes, however, the BLS retires indexes from time to time and you wouldn’t want to be in year four of a contract and the index you based your adjustments off of is no longer valid.</a:t>
            </a:r>
          </a:p>
          <a:p>
            <a:pPr marL="228600" indent="-228600">
              <a:buAutoNum type="arabicPeriod"/>
            </a:pPr>
            <a:r>
              <a:rPr lang="en-US" baseline="0" dirty="0"/>
              <a:t>Are there indexes outside the CPI/PPI that are specific to your market that would be a better gauge for your product/service? We learned, the hard way, that the CPI All Items is not a good index to use for adjustments on fuel contracts. </a:t>
            </a:r>
          </a:p>
          <a:p>
            <a:pPr marL="228600" indent="-228600">
              <a:buAutoNum type="arabicPeriod"/>
            </a:pPr>
            <a:r>
              <a:rPr lang="en-US" baseline="0" dirty="0"/>
              <a:t>Are there other methods that would better support the market for that particular product? If so, you’ll need to modify one of the price adjustment clauses to indicate which index will be used. </a:t>
            </a:r>
          </a:p>
          <a:p>
            <a:pPr marL="228600" indent="-228600">
              <a:buAutoNum type="arabicPeriod"/>
            </a:pPr>
            <a:r>
              <a:rPr lang="en-US" baseline="0" dirty="0"/>
              <a:t>Do you need a price adjustment clause at all? If you are doing a one-time purchase you shouldn’t need a price adjustment clause. </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57</a:t>
            </a:fld>
            <a:endParaRPr lang="en-US"/>
          </a:p>
        </p:txBody>
      </p:sp>
    </p:spTree>
    <p:extLst>
      <p:ext uri="{BB962C8B-B14F-4D97-AF65-F5344CB8AC3E}">
        <p14:creationId xmlns:p14="http://schemas.microsoft.com/office/powerpoint/2010/main" val="128697296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E88CCD0-26B7-4A0B-AA15-2CFF27236B2D}" type="slidenum">
              <a:rPr lang="en-US" smtClean="0"/>
              <a:t>58</a:t>
            </a:fld>
            <a:endParaRPr lang="en-US"/>
          </a:p>
        </p:txBody>
      </p:sp>
    </p:spTree>
    <p:extLst>
      <p:ext uri="{BB962C8B-B14F-4D97-AF65-F5344CB8AC3E}">
        <p14:creationId xmlns:p14="http://schemas.microsoft.com/office/powerpoint/2010/main" val="2105061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screenshot of the</a:t>
            </a:r>
            <a:r>
              <a:rPr lang="en-US" baseline="0" dirty="0"/>
              <a:t> first page of the report.  Notice at the top of the screenshot that there are 39 pages in this particular report. The “Other goods and services” portion we are looking for is far back in the report. In this example, the Table 7 we saw two slides back was on page 38 of the report and should typically be one of the last entries in the report.</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8</a:t>
            </a:fld>
            <a:endParaRPr lang="en-US"/>
          </a:p>
        </p:txBody>
      </p:sp>
    </p:spTree>
    <p:extLst>
      <p:ext uri="{BB962C8B-B14F-4D97-AF65-F5344CB8AC3E}">
        <p14:creationId xmlns:p14="http://schemas.microsoft.com/office/powerpoint/2010/main" val="27857022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second method is to use the link on the slide to get to the “Economic Releases” tab of the website.  You can see a link for each table of the CPI report on this</a:t>
            </a:r>
            <a:r>
              <a:rPr lang="en-US" baseline="0" dirty="0"/>
              <a:t> page and you can go directly to that Table in the report.  The link to the PDF version of the report takes you directly to the report we saw earlier.</a:t>
            </a:r>
          </a:p>
          <a:p>
            <a:endParaRPr lang="en-US" baseline="0" dirty="0"/>
          </a:p>
          <a:p>
            <a:r>
              <a:rPr lang="en-US" baseline="0" dirty="0"/>
              <a:t>Clicking on the link for Table 7 will result in a new page opening.</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9</a:t>
            </a:fld>
            <a:endParaRPr lang="en-US"/>
          </a:p>
        </p:txBody>
      </p:sp>
    </p:spTree>
    <p:extLst>
      <p:ext uri="{BB962C8B-B14F-4D97-AF65-F5344CB8AC3E}">
        <p14:creationId xmlns:p14="http://schemas.microsoft.com/office/powerpoint/2010/main" val="3680091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10</a:t>
            </a:fld>
            <a:endParaRPr lang="en-US"/>
          </a:p>
        </p:txBody>
      </p:sp>
    </p:spTree>
    <p:extLst>
      <p:ext uri="{BB962C8B-B14F-4D97-AF65-F5344CB8AC3E}">
        <p14:creationId xmlns:p14="http://schemas.microsoft.com/office/powerpoint/2010/main" val="908424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the link on the slide, we want to go to the CPI Databases.</a:t>
            </a:r>
          </a:p>
          <a:p>
            <a:endParaRPr lang="en-US" dirty="0"/>
          </a:p>
          <a:p>
            <a:r>
              <a:rPr lang="en-US" dirty="0"/>
              <a:t>On</a:t>
            </a:r>
            <a:r>
              <a:rPr lang="en-US" baseline="0" dirty="0"/>
              <a:t> that page we’ll see this table of databases.  Using the “All Urban Consumers” line (as dictated by our clauses) we want to click on the “One-Screen Data Search” button.</a:t>
            </a:r>
            <a:endParaRPr lang="en-US" dirty="0"/>
          </a:p>
        </p:txBody>
      </p:sp>
      <p:sp>
        <p:nvSpPr>
          <p:cNvPr id="4" name="Slide Number Placeholder 3"/>
          <p:cNvSpPr>
            <a:spLocks noGrp="1"/>
          </p:cNvSpPr>
          <p:nvPr>
            <p:ph type="sldNum" sz="quarter" idx="10"/>
          </p:nvPr>
        </p:nvSpPr>
        <p:spPr/>
        <p:txBody>
          <a:bodyPr/>
          <a:lstStyle/>
          <a:p>
            <a:fld id="{1E88CCD0-26B7-4A0B-AA15-2CFF27236B2D}" type="slidenum">
              <a:rPr lang="en-US" smtClean="0"/>
              <a:t>11</a:t>
            </a:fld>
            <a:endParaRPr lang="en-US"/>
          </a:p>
        </p:txBody>
      </p:sp>
    </p:spTree>
    <p:extLst>
      <p:ext uri="{BB962C8B-B14F-4D97-AF65-F5344CB8AC3E}">
        <p14:creationId xmlns:p14="http://schemas.microsoft.com/office/powerpoint/2010/main" val="35000782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8A52AE4F-50FD-4591-9902-09BD7BD2F8FE}" type="datetimeFigureOut">
              <a:rPr lang="en-US" smtClean="0"/>
              <a:pPr>
                <a:defRPr/>
              </a:pPr>
              <a:t>2/21/2024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244C69DE-A5ED-42FF-93BB-4E47C5B7E658}" type="slidenum">
              <a:rPr lang="en-US" altLang="en-US" smtClean="0"/>
              <a:pPr/>
              <a:t>‹#›</a:t>
            </a:fld>
            <a:endParaRPr lang="en-US" altLang="en-US"/>
          </a:p>
        </p:txBody>
      </p:sp>
    </p:spTree>
    <p:extLst>
      <p:ext uri="{BB962C8B-B14F-4D97-AF65-F5344CB8AC3E}">
        <p14:creationId xmlns:p14="http://schemas.microsoft.com/office/powerpoint/2010/main" val="3206000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EEEC1FA-8726-4C50-B2CD-580FB2AC7770}" type="datetimeFigureOut">
              <a:rPr lang="en-US" smtClean="0"/>
              <a:pPr>
                <a:defRPr/>
              </a:pPr>
              <a:t>2/21/2024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323407D-6BD7-4CF1-A887-7B9F53A81363}" type="slidenum">
              <a:rPr lang="en-US" altLang="en-US" smtClean="0"/>
              <a:pPr/>
              <a:t>‹#›</a:t>
            </a:fld>
            <a:endParaRPr lang="en-US" altLang="en-US"/>
          </a:p>
        </p:txBody>
      </p:sp>
    </p:spTree>
    <p:extLst>
      <p:ext uri="{BB962C8B-B14F-4D97-AF65-F5344CB8AC3E}">
        <p14:creationId xmlns:p14="http://schemas.microsoft.com/office/powerpoint/2010/main" val="2711817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EEEC1FA-8726-4C50-B2CD-580FB2AC7770}" type="datetimeFigureOut">
              <a:rPr lang="en-US" smtClean="0"/>
              <a:pPr>
                <a:defRPr/>
              </a:pPr>
              <a:t>2/21/2024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323407D-6BD7-4CF1-A887-7B9F53A81363}" type="slidenum">
              <a:rPr lang="en-US" altLang="en-US" smtClean="0"/>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4516187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EEEC1FA-8726-4C50-B2CD-580FB2AC7770}" type="datetimeFigureOut">
              <a:rPr lang="en-US" smtClean="0"/>
              <a:pPr>
                <a:defRPr/>
              </a:pPr>
              <a:t>2/21/2024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323407D-6BD7-4CF1-A887-7B9F53A81363}" type="slidenum">
              <a:rPr lang="en-US" altLang="en-US" smtClean="0"/>
              <a:pPr/>
              <a:t>‹#›</a:t>
            </a:fld>
            <a:endParaRPr lang="en-US" altLang="en-US"/>
          </a:p>
        </p:txBody>
      </p:sp>
    </p:spTree>
    <p:extLst>
      <p:ext uri="{BB962C8B-B14F-4D97-AF65-F5344CB8AC3E}">
        <p14:creationId xmlns:p14="http://schemas.microsoft.com/office/powerpoint/2010/main" val="7186335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EEEC1FA-8726-4C50-B2CD-580FB2AC7770}" type="datetimeFigureOut">
              <a:rPr lang="en-US" smtClean="0"/>
              <a:pPr>
                <a:defRPr/>
              </a:pPr>
              <a:t>2/21/2024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323407D-6BD7-4CF1-A887-7B9F53A81363}" type="slidenum">
              <a:rPr lang="en-US" altLang="en-US" smtClean="0"/>
              <a:pPr/>
              <a:t>‹#›</a:t>
            </a:fld>
            <a:endParaRPr lang="en-US" altLang="en-US"/>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1968550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2EEEC1FA-8726-4C50-B2CD-580FB2AC7770}" type="datetimeFigureOut">
              <a:rPr lang="en-US" smtClean="0"/>
              <a:pPr>
                <a:defRPr/>
              </a:pPr>
              <a:t>2/21/2024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B323407D-6BD7-4CF1-A887-7B9F53A81363}" type="slidenum">
              <a:rPr lang="en-US" altLang="en-US" smtClean="0"/>
              <a:pPr/>
              <a:t>‹#›</a:t>
            </a:fld>
            <a:endParaRPr lang="en-US" altLang="en-US"/>
          </a:p>
        </p:txBody>
      </p:sp>
    </p:spTree>
    <p:extLst>
      <p:ext uri="{BB962C8B-B14F-4D97-AF65-F5344CB8AC3E}">
        <p14:creationId xmlns:p14="http://schemas.microsoft.com/office/powerpoint/2010/main" val="4106053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9A781847-C3D1-4B73-9FC5-C1D9368C34EE}" type="datetimeFigureOut">
              <a:rPr lang="en-US" smtClean="0"/>
              <a:pPr>
                <a:defRPr/>
              </a:pPr>
              <a:t>2/21/2024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FE048C5C-FB7C-4875-912B-E42F9BD64C90}" type="slidenum">
              <a:rPr lang="en-US" altLang="en-US" smtClean="0"/>
              <a:pPr/>
              <a:t>‹#›</a:t>
            </a:fld>
            <a:endParaRPr lang="en-US" altLang="en-US"/>
          </a:p>
        </p:txBody>
      </p:sp>
    </p:spTree>
    <p:extLst>
      <p:ext uri="{BB962C8B-B14F-4D97-AF65-F5344CB8AC3E}">
        <p14:creationId xmlns:p14="http://schemas.microsoft.com/office/powerpoint/2010/main" val="12117355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81DE3872-4EF3-4F58-950E-754A6B25B524}" type="datetimeFigureOut">
              <a:rPr lang="en-US" smtClean="0"/>
              <a:pPr>
                <a:defRPr/>
              </a:pPr>
              <a:t>2/21/2024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82521570-7FF1-4D61-B5A1-8CF7E982DAD7}" type="slidenum">
              <a:rPr lang="en-US" altLang="en-US" smtClean="0"/>
              <a:pPr/>
              <a:t>‹#›</a:t>
            </a:fld>
            <a:endParaRPr lang="en-US" altLang="en-US"/>
          </a:p>
        </p:txBody>
      </p:sp>
    </p:spTree>
    <p:extLst>
      <p:ext uri="{BB962C8B-B14F-4D97-AF65-F5344CB8AC3E}">
        <p14:creationId xmlns:p14="http://schemas.microsoft.com/office/powerpoint/2010/main" val="23639522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2C91FA5B-D0D0-498A-9900-8754081C62DF}" type="datetimeFigureOut">
              <a:rPr lang="en-US" smtClean="0"/>
              <a:pPr>
                <a:defRPr/>
              </a:pPr>
              <a:t>2/21/2024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7C7B5375-E055-416A-B6A5-60D9F49C2B18}" type="slidenum">
              <a:rPr lang="en-US" altLang="en-US" smtClean="0"/>
              <a:pPr/>
              <a:t>‹#›</a:t>
            </a:fld>
            <a:endParaRPr lang="en-US" altLang="en-US"/>
          </a:p>
        </p:txBody>
      </p:sp>
    </p:spTree>
    <p:extLst>
      <p:ext uri="{BB962C8B-B14F-4D97-AF65-F5344CB8AC3E}">
        <p14:creationId xmlns:p14="http://schemas.microsoft.com/office/powerpoint/2010/main" val="250804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F88E2169-A6A7-4767-A56D-E967F38D7F11}" type="datetimeFigureOut">
              <a:rPr lang="en-US" smtClean="0"/>
              <a:pPr>
                <a:defRPr/>
              </a:pPr>
              <a:t>2/21/2024</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4A339AD-AC61-4D20-9AE2-B79B6460C13F}" type="slidenum">
              <a:rPr lang="en-US" altLang="en-US" smtClean="0"/>
              <a:pPr/>
              <a:t>‹#›</a:t>
            </a:fld>
            <a:endParaRPr lang="en-US" altLang="en-US"/>
          </a:p>
        </p:txBody>
      </p:sp>
    </p:spTree>
    <p:extLst>
      <p:ext uri="{BB962C8B-B14F-4D97-AF65-F5344CB8AC3E}">
        <p14:creationId xmlns:p14="http://schemas.microsoft.com/office/powerpoint/2010/main" val="2256187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2889A926-9C5F-42F7-941B-17437EA564AF}" type="datetimeFigureOut">
              <a:rPr lang="en-US" smtClean="0"/>
              <a:pPr>
                <a:defRPr/>
              </a:pPr>
              <a:t>2/21/2024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E3A2B605-8792-4B61-8545-EBC4AE71DFEB}" type="slidenum">
              <a:rPr lang="en-US" altLang="en-US" smtClean="0"/>
              <a:pPr/>
              <a:t>‹#›</a:t>
            </a:fld>
            <a:endParaRPr lang="en-US" altLang="en-US"/>
          </a:p>
        </p:txBody>
      </p:sp>
    </p:spTree>
    <p:extLst>
      <p:ext uri="{BB962C8B-B14F-4D97-AF65-F5344CB8AC3E}">
        <p14:creationId xmlns:p14="http://schemas.microsoft.com/office/powerpoint/2010/main" val="32982173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6DCAE96F-5BEA-49F7-BC3A-CAF7E7EB1BD8}" type="datetimeFigureOut">
              <a:rPr lang="en-US" smtClean="0"/>
              <a:pPr>
                <a:defRPr/>
              </a:pPr>
              <a:t>2/21/2024</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fld id="{FAA6292E-9090-48FB-8469-75DF41A8782C}" type="slidenum">
              <a:rPr lang="en-US" altLang="en-US" smtClean="0"/>
              <a:pPr/>
              <a:t>‹#›</a:t>
            </a:fld>
            <a:endParaRPr lang="en-US" altLang="en-US"/>
          </a:p>
        </p:txBody>
      </p:sp>
    </p:spTree>
    <p:extLst>
      <p:ext uri="{BB962C8B-B14F-4D97-AF65-F5344CB8AC3E}">
        <p14:creationId xmlns:p14="http://schemas.microsoft.com/office/powerpoint/2010/main" val="29835576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fld id="{ECE8C7B9-200E-4DDD-A423-8CB8707992F9}" type="datetimeFigureOut">
              <a:rPr lang="en-US" smtClean="0"/>
              <a:pPr>
                <a:defRPr/>
              </a:pPr>
              <a:t>2/21/2024</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fld id="{44FD100B-37D9-4199-A705-463D77D077C3}" type="slidenum">
              <a:rPr lang="en-US" altLang="en-US" smtClean="0"/>
              <a:pPr/>
              <a:t>‹#›</a:t>
            </a:fld>
            <a:endParaRPr lang="en-US" altLang="en-US"/>
          </a:p>
        </p:txBody>
      </p:sp>
    </p:spTree>
    <p:extLst>
      <p:ext uri="{BB962C8B-B14F-4D97-AF65-F5344CB8AC3E}">
        <p14:creationId xmlns:p14="http://schemas.microsoft.com/office/powerpoint/2010/main" val="3321318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A4E40E79-8CA7-4209-81D7-6CD9C4FD5EC5}" type="datetimeFigureOut">
              <a:rPr lang="en-US" smtClean="0"/>
              <a:pPr>
                <a:defRPr/>
              </a:pPr>
              <a:t>2/21/2024</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fld id="{1EEB3DD6-97AA-4713-9FA1-38E2CC5652F8}" type="slidenum">
              <a:rPr lang="en-US" altLang="en-US" smtClean="0"/>
              <a:pPr/>
              <a:t>‹#›</a:t>
            </a:fld>
            <a:endParaRPr lang="en-US" altLang="en-US"/>
          </a:p>
        </p:txBody>
      </p:sp>
    </p:spTree>
    <p:extLst>
      <p:ext uri="{BB962C8B-B14F-4D97-AF65-F5344CB8AC3E}">
        <p14:creationId xmlns:p14="http://schemas.microsoft.com/office/powerpoint/2010/main" val="4465983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8C275E90-558B-4923-AA37-55DA7A4F9599}" type="datetimeFigureOut">
              <a:rPr lang="en-US" smtClean="0"/>
              <a:pPr>
                <a:defRPr/>
              </a:pPr>
              <a:t>2/21/2024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096FF64E-374F-48E0-9588-6A6472D0F3D4}" type="slidenum">
              <a:rPr lang="en-US" altLang="en-US" smtClean="0"/>
              <a:pPr/>
              <a:t>‹#›</a:t>
            </a:fld>
            <a:endParaRPr lang="en-US" altLang="en-US"/>
          </a:p>
        </p:txBody>
      </p:sp>
    </p:spTree>
    <p:extLst>
      <p:ext uri="{BB962C8B-B14F-4D97-AF65-F5344CB8AC3E}">
        <p14:creationId xmlns:p14="http://schemas.microsoft.com/office/powerpoint/2010/main" val="12882287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2CED977-361D-4B59-A005-5A22EA5B0B8E}" type="datetimeFigureOut">
              <a:rPr lang="en-US" smtClean="0"/>
              <a:pPr>
                <a:defRPr/>
              </a:pPr>
              <a:t>2/21/2024</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fld id="{355E4236-941D-449E-82CD-2A87CE635930}" type="slidenum">
              <a:rPr lang="en-US" altLang="en-US" smtClean="0"/>
              <a:pPr/>
              <a:t>‹#›</a:t>
            </a:fld>
            <a:endParaRPr lang="en-US" altLang="en-US"/>
          </a:p>
        </p:txBody>
      </p:sp>
    </p:spTree>
    <p:extLst>
      <p:ext uri="{BB962C8B-B14F-4D97-AF65-F5344CB8AC3E}">
        <p14:creationId xmlns:p14="http://schemas.microsoft.com/office/powerpoint/2010/main" val="23233200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2EEEC1FA-8726-4C50-B2CD-580FB2AC7770}" type="datetimeFigureOut">
              <a:rPr lang="en-US" smtClean="0"/>
              <a:pPr>
                <a:defRPr/>
              </a:pPr>
              <a:t>2/21/2024</a:t>
            </a:fld>
            <a:endParaRPr lang="en-US"/>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B323407D-6BD7-4CF1-A887-7B9F53A81363}" type="slidenum">
              <a:rPr lang="en-US" altLang="en-US" smtClean="0"/>
              <a:pPr/>
              <a:t>‹#›</a:t>
            </a:fld>
            <a:endParaRPr lang="en-US" altLang="en-US"/>
          </a:p>
        </p:txBody>
      </p:sp>
    </p:spTree>
    <p:extLst>
      <p:ext uri="{BB962C8B-B14F-4D97-AF65-F5344CB8AC3E}">
        <p14:creationId xmlns:p14="http://schemas.microsoft.com/office/powerpoint/2010/main" val="94326750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9.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hyperlink" Target="https://www.bls.gov/data/" TargetMode="Externa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1.jp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2.pn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4.jpeg"/><Relationship Id="rId5" Type="http://schemas.openxmlformats.org/officeDocument/2006/relationships/image" Target="../media/image12.png"/><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6.xml"/><Relationship Id="rId5" Type="http://schemas.openxmlformats.org/officeDocument/2006/relationships/image" Target="../media/image2.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image" Target="../media/image15.jp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9.xml"/><Relationship Id="rId5" Type="http://schemas.openxmlformats.org/officeDocument/2006/relationships/image" Target="../media/image2.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1.xml"/><Relationship Id="rId7" Type="http://schemas.openxmlformats.org/officeDocument/2006/relationships/diagramColors" Target="../diagrams/colors1.xml"/><Relationship Id="rId2" Type="http://schemas.openxmlformats.org/officeDocument/2006/relationships/slideLayout" Target="../slideLayouts/slideLayout2.xml"/><Relationship Id="rId1" Type="http://schemas.openxmlformats.org/officeDocument/2006/relationships/tags" Target="../tags/tag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hyperlink" Target="https://www.bls.gov/cpi/factsheets/cpi-math-calculations.pdf" TargetMode="Externa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2.xml"/><Relationship Id="rId5" Type="http://schemas.openxmlformats.org/officeDocument/2006/relationships/image" Target="../media/image16.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2.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1.xml"/><Relationship Id="rId1" Type="http://schemas.openxmlformats.org/officeDocument/2006/relationships/tags" Target="../tags/tag24.xml"/><Relationship Id="rId5" Type="http://schemas.openxmlformats.org/officeDocument/2006/relationships/image" Target="../media/image2.png"/><Relationship Id="rId4"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hyperlink" Target="https://www.bls.gov/data/"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7.xml"/><Relationship Id="rId5" Type="http://schemas.openxmlformats.org/officeDocument/2006/relationships/image" Target="../media/image2.png"/><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8.xml"/><Relationship Id="rId5" Type="http://schemas.openxmlformats.org/officeDocument/2006/relationships/image" Target="../media/image2.png"/><Relationship Id="rId4" Type="http://schemas.openxmlformats.org/officeDocument/2006/relationships/image" Target="../media/image19.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9.xml"/><Relationship Id="rId5" Type="http://schemas.openxmlformats.org/officeDocument/2006/relationships/image" Target="../media/image2.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30.xml"/><Relationship Id="rId5" Type="http://schemas.openxmlformats.org/officeDocument/2006/relationships/image" Target="../media/image2.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2.xml"/><Relationship Id="rId7" Type="http://schemas.openxmlformats.org/officeDocument/2006/relationships/diagramColors" Target="../diagrams/colors2.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31.xml"/><Relationship Id="rId5" Type="http://schemas.openxmlformats.org/officeDocument/2006/relationships/image" Target="../media/image2.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2.xml"/><Relationship Id="rId5" Type="http://schemas.openxmlformats.org/officeDocument/2006/relationships/image" Target="../media/image2.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3.xml"/><Relationship Id="rId5" Type="http://schemas.openxmlformats.org/officeDocument/2006/relationships/image" Target="../media/image2.png"/><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xml"/><Relationship Id="rId1" Type="http://schemas.openxmlformats.org/officeDocument/2006/relationships/tags" Target="../tags/tag34.xml"/><Relationship Id="rId5" Type="http://schemas.openxmlformats.org/officeDocument/2006/relationships/image" Target="../media/image2.png"/><Relationship Id="rId4" Type="http://schemas.openxmlformats.org/officeDocument/2006/relationships/image" Target="../media/image15.jp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6.xml"/><Relationship Id="rId6" Type="http://schemas.openxmlformats.org/officeDocument/2006/relationships/image" Target="../media/image2.png"/><Relationship Id="rId5" Type="http://schemas.openxmlformats.org/officeDocument/2006/relationships/image" Target="../media/image22.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7.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hyperlink" Target="https://www.bls.gov/ppi/" TargetMode="Externa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8.xml"/><Relationship Id="rId5" Type="http://schemas.openxmlformats.org/officeDocument/2006/relationships/image" Target="../media/image2.png"/><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9.xml"/><Relationship Id="rId5" Type="http://schemas.openxmlformats.org/officeDocument/2006/relationships/image" Target="../media/image2.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40.xml"/><Relationship Id="rId5" Type="http://schemas.openxmlformats.org/officeDocument/2006/relationships/image" Target="../media/image2.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41.xml"/><Relationship Id="rId5" Type="http://schemas.openxmlformats.org/officeDocument/2006/relationships/image" Target="../media/image2.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2.xml"/><Relationship Id="rId5" Type="http://schemas.openxmlformats.org/officeDocument/2006/relationships/image" Target="../media/image2.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24.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4.xml"/><Relationship Id="rId5" Type="http://schemas.openxmlformats.org/officeDocument/2006/relationships/image" Target="../media/image2.png"/><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5.xml"/><Relationship Id="rId5" Type="http://schemas.openxmlformats.org/officeDocument/2006/relationships/image" Target="../media/image2.png"/><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1.xml"/><Relationship Id="rId1" Type="http://schemas.openxmlformats.org/officeDocument/2006/relationships/tags" Target="../tags/tag46.xml"/><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7.xml"/><Relationship Id="rId6" Type="http://schemas.openxmlformats.org/officeDocument/2006/relationships/image" Target="../media/image2.png"/><Relationship Id="rId5" Type="http://schemas.openxmlformats.org/officeDocument/2006/relationships/image" Target="../media/image23.png"/><Relationship Id="rId4" Type="http://schemas.openxmlformats.org/officeDocument/2006/relationships/hyperlink" Target="https://www.bls.gov/ppi/" TargetMode="Externa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8.xml"/><Relationship Id="rId5" Type="http://schemas.openxmlformats.org/officeDocument/2006/relationships/image" Target="../media/image2.png"/><Relationship Id="rId4" Type="http://schemas.openxmlformats.org/officeDocument/2006/relationships/image" Target="../media/image25.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9.xml"/><Relationship Id="rId5" Type="http://schemas.openxmlformats.org/officeDocument/2006/relationships/image" Target="../media/image2.png"/><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50.xml"/><Relationship Id="rId5" Type="http://schemas.openxmlformats.org/officeDocument/2006/relationships/image" Target="../media/image2.png"/><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2.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51.xml"/><Relationship Id="rId5" Type="http://schemas.openxmlformats.org/officeDocument/2006/relationships/image" Target="../media/image2.png"/><Relationship Id="rId4" Type="http://schemas.openxmlformats.org/officeDocument/2006/relationships/image" Target="../media/image25.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2.xml"/><Relationship Id="rId5" Type="http://schemas.openxmlformats.org/officeDocument/2006/relationships/image" Target="../media/image2.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3.xml"/><Relationship Id="rId5" Type="http://schemas.openxmlformats.org/officeDocument/2006/relationships/image" Target="../media/image2.png"/><Relationship Id="rId4" Type="http://schemas.openxmlformats.org/officeDocument/2006/relationships/image" Target="../media/image25.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4.xml"/><Relationship Id="rId5" Type="http://schemas.openxmlformats.org/officeDocument/2006/relationships/image" Target="../media/image2.png"/><Relationship Id="rId4" Type="http://schemas.openxmlformats.org/officeDocument/2006/relationships/image" Target="../media/image25.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5.xml"/><Relationship Id="rId5" Type="http://schemas.openxmlformats.org/officeDocument/2006/relationships/image" Target="../media/image2.png"/><Relationship Id="rId4" Type="http://schemas.openxmlformats.org/officeDocument/2006/relationships/image" Target="../media/image26.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7.xml"/><Relationship Id="rId1" Type="http://schemas.openxmlformats.org/officeDocument/2006/relationships/tags" Target="../tags/tag56.xml"/><Relationship Id="rId5" Type="http://schemas.openxmlformats.org/officeDocument/2006/relationships/image" Target="../media/image2.png"/><Relationship Id="rId4" Type="http://schemas.openxmlformats.org/officeDocument/2006/relationships/image" Target="../media/image26.png"/></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7.xml"/><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8.xml"/><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8" Type="http://schemas.openxmlformats.org/officeDocument/2006/relationships/hyperlink" Target="https://www.bls.gov/ppi/" TargetMode="External"/><Relationship Id="rId3" Type="http://schemas.openxmlformats.org/officeDocument/2006/relationships/notesSlide" Target="../notesSlides/notesSlide56.xml"/><Relationship Id="rId7" Type="http://schemas.openxmlformats.org/officeDocument/2006/relationships/hyperlink" Target="https://www.bls.gov/web/ppi/ppitable09.pdf" TargetMode="External"/><Relationship Id="rId2" Type="http://schemas.openxmlformats.org/officeDocument/2006/relationships/slideLayout" Target="../slideLayouts/slideLayout7.xml"/><Relationship Id="rId1" Type="http://schemas.openxmlformats.org/officeDocument/2006/relationships/tags" Target="../tags/tag59.xml"/><Relationship Id="rId6" Type="http://schemas.openxmlformats.org/officeDocument/2006/relationships/hyperlink" Target="https://www.bls.gov/data/" TargetMode="External"/><Relationship Id="rId5" Type="http://schemas.openxmlformats.org/officeDocument/2006/relationships/hyperlink" Target="https://www.bls.gov/news.release/cpi.toc.htm" TargetMode="External"/><Relationship Id="rId10" Type="http://schemas.openxmlformats.org/officeDocument/2006/relationships/image" Target="../media/image2.png"/><Relationship Id="rId4" Type="http://schemas.openxmlformats.org/officeDocument/2006/relationships/hyperlink" Target="https://www.bls.gov/cpi/news.htm" TargetMode="External"/><Relationship Id="rId9" Type="http://schemas.openxmlformats.org/officeDocument/2006/relationships/hyperlink" Target="https://www.omnicalculator.com/collections/percentage"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1.xml"/><Relationship Id="rId1" Type="http://schemas.openxmlformats.org/officeDocument/2006/relationships/tags" Target="../tags/tag60.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hyperlink" Target="https://www.bls.gov/cpi/news.htm" TargetMode="Externa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hyperlink" Target="https://www.bls.gov/news.release/cpi.toc.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739476" y="4473227"/>
            <a:ext cx="6216024" cy="1096648"/>
          </a:xfrm>
        </p:spPr>
        <p:txBody>
          <a:bodyPr>
            <a:normAutofit/>
          </a:bodyPr>
          <a:lstStyle/>
          <a:p>
            <a:pPr algn="l">
              <a:lnSpc>
                <a:spcPct val="90000"/>
              </a:lnSpc>
            </a:pPr>
            <a:r>
              <a:rPr lang="en-US" altLang="en-US" sz="3600"/>
              <a:t>Calculating Price Adjustments Using CPI &amp; PPI</a:t>
            </a:r>
          </a:p>
        </p:txBody>
      </p:sp>
      <p:pic>
        <p:nvPicPr>
          <p:cNvPr id="2" name="Picture 1">
            <a:extLst>
              <a:ext uri="{FF2B5EF4-FFF2-40B4-BE49-F238E27FC236}">
                <a16:creationId xmlns:a16="http://schemas.microsoft.com/office/drawing/2014/main" id="{BE1F3F21-5686-4FB2-B97C-E527B0244F06}"/>
              </a:ext>
            </a:extLst>
          </p:cNvPr>
          <p:cNvPicPr>
            <a:picLocks noChangeAspect="1"/>
          </p:cNvPicPr>
          <p:nvPr/>
        </p:nvPicPr>
        <p:blipFill rotWithShape="1">
          <a:blip r:embed="rId3"/>
          <a:srcRect r="18775" b="2"/>
          <a:stretch/>
        </p:blipFill>
        <p:spPr>
          <a:xfrm>
            <a:off x="870576" y="708375"/>
            <a:ext cx="6216024" cy="3635025"/>
          </a:xfrm>
          <a:prstGeom prst="rect">
            <a:avLst/>
          </a:prstGeom>
          <a:solidFill>
            <a:srgbClr val="FFFFFF">
              <a:shade val="85000"/>
            </a:srgbClr>
          </a:solidFill>
        </p:spPr>
      </p:pic>
      <p:sp>
        <p:nvSpPr>
          <p:cNvPr id="3" name="TextBox 2">
            <a:extLst>
              <a:ext uri="{FF2B5EF4-FFF2-40B4-BE49-F238E27FC236}">
                <a16:creationId xmlns:a16="http://schemas.microsoft.com/office/drawing/2014/main" id="{FBBEF88C-8714-1DB6-BC4B-1E4160541BB5}"/>
              </a:ext>
            </a:extLst>
          </p:cNvPr>
          <p:cNvSpPr txBox="1"/>
          <p:nvPr/>
        </p:nvSpPr>
        <p:spPr>
          <a:xfrm>
            <a:off x="228600" y="5791200"/>
            <a:ext cx="1676400" cy="762000"/>
          </a:xfrm>
          <a:prstGeom prst="rect">
            <a:avLst/>
          </a:prstGeom>
          <a:noFill/>
        </p:spPr>
        <p:txBody>
          <a:bodyPr wrap="square" rtlCol="0">
            <a:spAutoFit/>
          </a:bodyPr>
          <a:lstStyle/>
          <a:p>
            <a:endParaRPr lang="en-US" dirty="0"/>
          </a:p>
        </p:txBody>
      </p:sp>
      <p:pic>
        <p:nvPicPr>
          <p:cNvPr id="4" name="Picture 3"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2AA26054-DE53-21C8-ECF7-9F032C12A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6111437"/>
            <a:ext cx="1208580" cy="517963"/>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2000"/>
            <a:lum/>
          </a:blip>
          <a:srcRect/>
          <a:stretch>
            <a:fillRect l="-6000" r="-6000"/>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altLang="en-US" dirty="0">
                <a:latin typeface="Calibri" panose="020F0502020204030204" pitchFamily="34" charset="0"/>
                <a:cs typeface="Calibri" panose="020F0502020204030204" pitchFamily="34" charset="0"/>
              </a:rPr>
              <a:t>CPI – Other Goods &amp; Services</a:t>
            </a:r>
          </a:p>
        </p:txBody>
      </p:sp>
      <p:sp>
        <p:nvSpPr>
          <p:cNvPr id="3" name="Subtitle 2"/>
          <p:cNvSpPr>
            <a:spLocks noGrp="1"/>
          </p:cNvSpPr>
          <p:nvPr>
            <p:ph type="subTitle" idx="1"/>
          </p:nvPr>
        </p:nvSpPr>
        <p:spPr/>
        <p:txBody>
          <a:bodyPr rtlCol="0">
            <a:normAutofit/>
          </a:bodyPr>
          <a:lstStyle/>
          <a:p>
            <a:pPr fontAlgn="auto">
              <a:spcAft>
                <a:spcPts val="0"/>
              </a:spcAft>
              <a:defRPr/>
            </a:pPr>
            <a:r>
              <a:rPr lang="en-US" sz="2400" b="1" dirty="0">
                <a:solidFill>
                  <a:schemeClr val="accent3">
                    <a:lumMod val="75000"/>
                  </a:schemeClr>
                </a:solidFill>
                <a:latin typeface="Calibri" panose="020F0502020204030204" pitchFamily="34" charset="0"/>
                <a:cs typeface="Calibri" panose="020F0502020204030204" pitchFamily="34" charset="0"/>
              </a:rPr>
              <a:t>Manually Determining Percent Change</a:t>
            </a:r>
          </a:p>
        </p:txBody>
      </p:sp>
      <p:pic>
        <p:nvPicPr>
          <p:cNvPr id="4" name="Picture 3"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B648EBFB-8CB2-3E7D-37C7-83C86DA837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200" y="6187637"/>
            <a:ext cx="1208580" cy="517963"/>
          </a:xfrm>
          <a:prstGeom prst="rect">
            <a:avLst/>
          </a:prstGeom>
        </p:spPr>
      </p:pic>
    </p:spTree>
    <p:custDataLst>
      <p:tags r:id="rId1"/>
    </p:custDataLst>
    <p:extLst>
      <p:ext uri="{BB962C8B-B14F-4D97-AF65-F5344CB8AC3E}">
        <p14:creationId xmlns:p14="http://schemas.microsoft.com/office/powerpoint/2010/main" val="1673147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38200" y="5557658"/>
            <a:ext cx="2704587" cy="369332"/>
          </a:xfrm>
          <a:prstGeom prst="rect">
            <a:avLst/>
          </a:prstGeom>
        </p:spPr>
        <p:txBody>
          <a:bodyPr wrap="none">
            <a:spAutoFit/>
          </a:bodyPr>
          <a:lstStyle/>
          <a:p>
            <a:r>
              <a:rPr lang="en-US" dirty="0">
                <a:latin typeface="Calibri" panose="020F0502020204030204" pitchFamily="34" charset="0"/>
                <a:cs typeface="Calibri" panose="020F0502020204030204" pitchFamily="34" charset="0"/>
                <a:hlinkClick r:id="rId4"/>
              </a:rPr>
              <a:t>https://www.bls.gov/</a:t>
            </a:r>
            <a:r>
              <a:rPr lang="en-US" sz="1600" dirty="0">
                <a:latin typeface="Calibri" panose="020F0502020204030204" pitchFamily="34" charset="0"/>
                <a:cs typeface="Calibri" panose="020F0502020204030204" pitchFamily="34" charset="0"/>
                <a:hlinkClick r:id="rId4"/>
              </a:rPr>
              <a:t>data</a:t>
            </a:r>
            <a:r>
              <a:rPr lang="en-US" dirty="0">
                <a:latin typeface="Calibri" panose="020F0502020204030204" pitchFamily="34" charset="0"/>
                <a:cs typeface="Calibri" panose="020F0502020204030204" pitchFamily="34" charset="0"/>
                <a:hlinkClick r:id="rId4"/>
              </a:rPr>
              <a:t>/</a:t>
            </a:r>
            <a:r>
              <a:rPr lang="en-US" dirty="0">
                <a:latin typeface="Calibri" panose="020F0502020204030204" pitchFamily="34" charset="0"/>
                <a:cs typeface="Calibri" panose="020F0502020204030204" pitchFamily="34" charset="0"/>
              </a:rPr>
              <a:t> </a:t>
            </a:r>
          </a:p>
        </p:txBody>
      </p:sp>
      <p:grpSp>
        <p:nvGrpSpPr>
          <p:cNvPr id="7" name="Group 6">
            <a:extLst>
              <a:ext uri="{FF2B5EF4-FFF2-40B4-BE49-F238E27FC236}">
                <a16:creationId xmlns:a16="http://schemas.microsoft.com/office/drawing/2014/main" id="{E877387B-918E-59F0-4E25-1D216CFC6446}"/>
              </a:ext>
            </a:extLst>
          </p:cNvPr>
          <p:cNvGrpSpPr/>
          <p:nvPr/>
        </p:nvGrpSpPr>
        <p:grpSpPr>
          <a:xfrm>
            <a:off x="1104900" y="959122"/>
            <a:ext cx="6934200" cy="4554602"/>
            <a:chOff x="685800" y="931798"/>
            <a:chExt cx="6934200" cy="4554602"/>
          </a:xfrm>
        </p:grpSpPr>
        <p:sp>
          <p:nvSpPr>
            <p:cNvPr id="6" name="Rectangle 5">
              <a:extLst>
                <a:ext uri="{FF2B5EF4-FFF2-40B4-BE49-F238E27FC236}">
                  <a16:creationId xmlns:a16="http://schemas.microsoft.com/office/drawing/2014/main" id="{961DC11C-0CCB-634F-EC61-5313C4EE418D}"/>
                </a:ext>
              </a:extLst>
            </p:cNvPr>
            <p:cNvSpPr/>
            <p:nvPr/>
          </p:nvSpPr>
          <p:spPr>
            <a:xfrm>
              <a:off x="685800" y="931798"/>
              <a:ext cx="6934200" cy="4554602"/>
            </a:xfrm>
            <a:prstGeom prst="rect">
              <a:avLst/>
            </a:prstGeom>
            <a:solidFill>
              <a:srgbClr val="B2BE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985330" y="1160398"/>
              <a:ext cx="6329870" cy="4097402"/>
            </a:xfrm>
            <a:prstGeom prst="rect">
              <a:avLst/>
            </a:prstGeom>
          </p:spPr>
        </p:pic>
        <p:sp>
          <p:nvSpPr>
            <p:cNvPr id="5" name="Down Arrow 4"/>
            <p:cNvSpPr/>
            <p:nvPr/>
          </p:nvSpPr>
          <p:spPr>
            <a:xfrm rot="2366367" flipH="1">
              <a:off x="5730955" y="2622437"/>
              <a:ext cx="252866" cy="1163512"/>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Rectangle 2"/>
            <p:cNvSpPr/>
            <p:nvPr/>
          </p:nvSpPr>
          <p:spPr>
            <a:xfrm>
              <a:off x="1828800" y="3657600"/>
              <a:ext cx="1905000" cy="457200"/>
            </a:xfrm>
            <a:prstGeom prst="rect">
              <a:avLst/>
            </a:prstGeom>
            <a:solidFill>
              <a:srgbClr val="FFFF00">
                <a:alpha val="1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5F459834-577D-38AD-70BA-69341BE0A6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20" y="6285608"/>
            <a:ext cx="979980" cy="419992"/>
          </a:xfrm>
          <a:prstGeom prst="rect">
            <a:avLst/>
          </a:prstGeom>
        </p:spPr>
      </p:pic>
      <p:sp>
        <p:nvSpPr>
          <p:cNvPr id="9" name="TextBox 8">
            <a:extLst>
              <a:ext uri="{FF2B5EF4-FFF2-40B4-BE49-F238E27FC236}">
                <a16:creationId xmlns:a16="http://schemas.microsoft.com/office/drawing/2014/main" id="{3E2347B8-AFD9-8562-F74F-3AB458382A67}"/>
              </a:ext>
            </a:extLst>
          </p:cNvPr>
          <p:cNvSpPr txBox="1"/>
          <p:nvPr/>
        </p:nvSpPr>
        <p:spPr>
          <a:xfrm>
            <a:off x="838200" y="268857"/>
            <a:ext cx="3048000" cy="461665"/>
          </a:xfrm>
          <a:prstGeom prst="rect">
            <a:avLst/>
          </a:prstGeom>
          <a:noFill/>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CPI Database Screen</a:t>
            </a: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4000"/>
            <a:lum/>
          </a:blip>
          <a:srcRect/>
          <a:stretch>
            <a:fillRect l="-17000" r="-17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5"/>
          <a:stretch>
            <a:fillRect/>
          </a:stretch>
        </p:blipFill>
        <p:spPr>
          <a:xfrm>
            <a:off x="403725" y="922805"/>
            <a:ext cx="8435475" cy="4968437"/>
          </a:xfrm>
          <a:prstGeom prst="rect">
            <a:avLst/>
          </a:prstGeom>
          <a:ln>
            <a:solidFill>
              <a:schemeClr val="accent1"/>
            </a:solidFill>
          </a:ln>
        </p:spPr>
      </p:pic>
      <p:sp>
        <p:nvSpPr>
          <p:cNvPr id="6" name="Down Arrow 5"/>
          <p:cNvSpPr/>
          <p:nvPr/>
        </p:nvSpPr>
        <p:spPr>
          <a:xfrm rot="5400000">
            <a:off x="2308354" y="1983181"/>
            <a:ext cx="198738" cy="796806"/>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6D68EAA5-5805-CA8A-87D9-0AF8F650FB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20" y="6187637"/>
            <a:ext cx="1208580" cy="517963"/>
          </a:xfrm>
          <a:prstGeom prst="rect">
            <a:avLst/>
          </a:prstGeom>
        </p:spPr>
      </p:pic>
      <p:sp>
        <p:nvSpPr>
          <p:cNvPr id="3" name="TextBox 2">
            <a:extLst>
              <a:ext uri="{FF2B5EF4-FFF2-40B4-BE49-F238E27FC236}">
                <a16:creationId xmlns:a16="http://schemas.microsoft.com/office/drawing/2014/main" id="{E58238BF-C8BE-6886-4BC3-37ED8E567D99}"/>
              </a:ext>
            </a:extLst>
          </p:cNvPr>
          <p:cNvSpPr txBox="1"/>
          <p:nvPr/>
        </p:nvSpPr>
        <p:spPr>
          <a:xfrm>
            <a:off x="1143000" y="381000"/>
            <a:ext cx="3429000" cy="523220"/>
          </a:xfrm>
          <a:prstGeom prst="rect">
            <a:avLst/>
          </a:prstGeom>
          <a:noFill/>
        </p:spPr>
        <p:txBody>
          <a:bodyPr wrap="square" rtlCol="0">
            <a:spAutoFit/>
          </a:bodyPr>
          <a:lstStyle/>
          <a:p>
            <a:r>
              <a:rPr lang="en-US" sz="2800" b="1" dirty="0">
                <a:solidFill>
                  <a:schemeClr val="accent1"/>
                </a:solidFill>
                <a:latin typeface="Calibri" panose="020F0502020204030204" pitchFamily="34" charset="0"/>
                <a:cs typeface="Calibri" panose="020F0502020204030204" pitchFamily="34" charset="0"/>
              </a:rPr>
              <a:t>CPI Database Search</a:t>
            </a: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F8F8446-C242-7022-FB50-97FEFF1A0899}"/>
              </a:ext>
            </a:extLst>
          </p:cNvPr>
          <p:cNvGrpSpPr/>
          <p:nvPr/>
        </p:nvGrpSpPr>
        <p:grpSpPr>
          <a:xfrm>
            <a:off x="457200" y="685800"/>
            <a:ext cx="8229600" cy="5334000"/>
            <a:chOff x="754334" y="602836"/>
            <a:chExt cx="7399066" cy="4197764"/>
          </a:xfrm>
        </p:grpSpPr>
        <p:sp>
          <p:nvSpPr>
            <p:cNvPr id="2" name="Rectangle 1">
              <a:extLst>
                <a:ext uri="{FF2B5EF4-FFF2-40B4-BE49-F238E27FC236}">
                  <a16:creationId xmlns:a16="http://schemas.microsoft.com/office/drawing/2014/main" id="{9635B089-9B70-F0A8-02BD-1382864F5EF4}"/>
                </a:ext>
              </a:extLst>
            </p:cNvPr>
            <p:cNvSpPr/>
            <p:nvPr/>
          </p:nvSpPr>
          <p:spPr>
            <a:xfrm>
              <a:off x="754334" y="602836"/>
              <a:ext cx="7399065" cy="6231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C9B65F1E-DF7A-8206-068E-D9101EB46097}"/>
                </a:ext>
              </a:extLst>
            </p:cNvPr>
            <p:cNvSpPr/>
            <p:nvPr/>
          </p:nvSpPr>
          <p:spPr>
            <a:xfrm>
              <a:off x="754335" y="4177472"/>
              <a:ext cx="7399065" cy="623128"/>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889776" y="831436"/>
              <a:ext cx="7103559" cy="3657600"/>
            </a:xfrm>
            <a:prstGeom prst="rect">
              <a:avLst/>
            </a:prstGeom>
          </p:spPr>
        </p:pic>
        <p:sp>
          <p:nvSpPr>
            <p:cNvPr id="5" name="Down Arrow 4"/>
            <p:cNvSpPr/>
            <p:nvPr/>
          </p:nvSpPr>
          <p:spPr>
            <a:xfrm rot="16200000">
              <a:off x="3984272" y="2042294"/>
              <a:ext cx="121505" cy="622446"/>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Oval 3"/>
            <p:cNvSpPr/>
            <p:nvPr/>
          </p:nvSpPr>
          <p:spPr>
            <a:xfrm>
              <a:off x="7239000" y="2414270"/>
              <a:ext cx="304800" cy="238245"/>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A032A4CE-A5CA-AE64-B30E-E24CEB48C9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20" y="6187637"/>
            <a:ext cx="1208580" cy="517963"/>
          </a:xfrm>
          <a:prstGeom prst="rect">
            <a:avLst/>
          </a:prstGeom>
        </p:spPr>
      </p:pic>
      <p:sp>
        <p:nvSpPr>
          <p:cNvPr id="9" name="TextBox 8">
            <a:extLst>
              <a:ext uri="{FF2B5EF4-FFF2-40B4-BE49-F238E27FC236}">
                <a16:creationId xmlns:a16="http://schemas.microsoft.com/office/drawing/2014/main" id="{472FA6C5-0FB4-7F66-1AC7-1F81E2FF0130}"/>
              </a:ext>
            </a:extLst>
          </p:cNvPr>
          <p:cNvSpPr txBox="1"/>
          <p:nvPr/>
        </p:nvSpPr>
        <p:spPr>
          <a:xfrm>
            <a:off x="889776" y="101984"/>
            <a:ext cx="3276600" cy="461665"/>
          </a:xfrm>
          <a:prstGeom prst="rect">
            <a:avLst/>
          </a:prstGeom>
          <a:noFill/>
        </p:spPr>
        <p:txBody>
          <a:bodyPr wrap="square">
            <a:spAutoFit/>
          </a:bodyPr>
          <a:lstStyle/>
          <a:p>
            <a:r>
              <a:rPr lang="en-US" sz="2400" b="1" dirty="0">
                <a:solidFill>
                  <a:schemeClr val="accent1"/>
                </a:solidFill>
                <a:latin typeface="Calibri" panose="020F0502020204030204" pitchFamily="34" charset="0"/>
                <a:cs typeface="Calibri" panose="020F0502020204030204" pitchFamily="34" charset="0"/>
              </a:rPr>
              <a:t>CPI Database Search</a:t>
            </a:r>
          </a:p>
        </p:txBody>
      </p:sp>
    </p:spTree>
    <p:custDataLst>
      <p:tags r:id="rId1"/>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8000"/>
            <a:lum/>
          </a:blip>
          <a:srcRect/>
          <a:stretch>
            <a:fillRect l="-6000" r="-6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FB0890-6CA9-6B93-58FF-DAE2624D4CDA}"/>
              </a:ext>
            </a:extLst>
          </p:cNvPr>
          <p:cNvGrpSpPr/>
          <p:nvPr/>
        </p:nvGrpSpPr>
        <p:grpSpPr>
          <a:xfrm>
            <a:off x="704850" y="990600"/>
            <a:ext cx="7734300" cy="5029200"/>
            <a:chOff x="1066800" y="838200"/>
            <a:chExt cx="6955568" cy="3581400"/>
          </a:xfrm>
        </p:grpSpPr>
        <p:pic>
          <p:nvPicPr>
            <p:cNvPr id="4" name="Picture 3"/>
            <p:cNvPicPr>
              <a:picLocks noChangeAspect="1"/>
            </p:cNvPicPr>
            <p:nvPr/>
          </p:nvPicPr>
          <p:blipFill>
            <a:blip r:embed="rId5"/>
            <a:stretch>
              <a:fillRect/>
            </a:stretch>
          </p:blipFill>
          <p:spPr>
            <a:xfrm>
              <a:off x="1066800" y="838200"/>
              <a:ext cx="6955568" cy="3581400"/>
            </a:xfrm>
            <a:prstGeom prst="rect">
              <a:avLst/>
            </a:prstGeom>
            <a:blipFill>
              <a:blip r:embed="rId6">
                <a:alphaModFix amt="24000"/>
              </a:blip>
              <a:tile tx="0" ty="0" sx="100000" sy="100000" flip="none" algn="tl"/>
            </a:blipFill>
          </p:spPr>
        </p:pic>
        <p:sp>
          <p:nvSpPr>
            <p:cNvPr id="5" name="Down Arrow 4"/>
            <p:cNvSpPr/>
            <p:nvPr/>
          </p:nvSpPr>
          <p:spPr>
            <a:xfrm rot="5400000">
              <a:off x="2552699" y="2857501"/>
              <a:ext cx="152401" cy="685800"/>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365CC457-6249-DCF4-2529-8B1DC9298E2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3020" y="6187637"/>
            <a:ext cx="1208580" cy="517963"/>
          </a:xfrm>
          <a:prstGeom prst="rect">
            <a:avLst/>
          </a:prstGeom>
        </p:spPr>
      </p:pic>
      <p:sp>
        <p:nvSpPr>
          <p:cNvPr id="6" name="TextBox 5">
            <a:extLst>
              <a:ext uri="{FF2B5EF4-FFF2-40B4-BE49-F238E27FC236}">
                <a16:creationId xmlns:a16="http://schemas.microsoft.com/office/drawing/2014/main" id="{AC7A8C0D-1757-5FDE-A777-6B5C4DD58C4F}"/>
              </a:ext>
            </a:extLst>
          </p:cNvPr>
          <p:cNvSpPr txBox="1"/>
          <p:nvPr/>
        </p:nvSpPr>
        <p:spPr>
          <a:xfrm>
            <a:off x="1066800" y="303475"/>
            <a:ext cx="3276600" cy="461665"/>
          </a:xfrm>
          <a:prstGeom prst="rect">
            <a:avLst/>
          </a:prstGeom>
          <a:noFill/>
        </p:spPr>
        <p:txBody>
          <a:bodyPr wrap="square">
            <a:spAutoFit/>
          </a:bodyPr>
          <a:lstStyle/>
          <a:p>
            <a:r>
              <a:rPr lang="en-US" sz="2400" b="1" dirty="0">
                <a:solidFill>
                  <a:schemeClr val="accent1"/>
                </a:solidFill>
              </a:rPr>
              <a:t>CPI Database Search</a:t>
            </a:r>
          </a:p>
        </p:txBody>
      </p:sp>
    </p:spTree>
    <p:custDataLst>
      <p:tags r:id="rId1"/>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03FCA727-6E48-8414-9E2E-9C6DCF15EBA9}"/>
              </a:ext>
            </a:extLst>
          </p:cNvPr>
          <p:cNvGrpSpPr/>
          <p:nvPr/>
        </p:nvGrpSpPr>
        <p:grpSpPr>
          <a:xfrm>
            <a:off x="767310" y="990600"/>
            <a:ext cx="7690890" cy="4648200"/>
            <a:chOff x="1066800" y="838200"/>
            <a:chExt cx="7086600" cy="3810000"/>
          </a:xfrm>
        </p:grpSpPr>
        <p:sp>
          <p:nvSpPr>
            <p:cNvPr id="9" name="Half Frame 8">
              <a:extLst>
                <a:ext uri="{FF2B5EF4-FFF2-40B4-BE49-F238E27FC236}">
                  <a16:creationId xmlns:a16="http://schemas.microsoft.com/office/drawing/2014/main" id="{E3F25202-7789-B828-7F2F-9B50D9A2FA2B}"/>
                </a:ext>
              </a:extLst>
            </p:cNvPr>
            <p:cNvSpPr/>
            <p:nvPr/>
          </p:nvSpPr>
          <p:spPr>
            <a:xfrm rot="16200000">
              <a:off x="1028700" y="2857500"/>
              <a:ext cx="1828800" cy="175260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Half Frame 7">
              <a:extLst>
                <a:ext uri="{FF2B5EF4-FFF2-40B4-BE49-F238E27FC236}">
                  <a16:creationId xmlns:a16="http://schemas.microsoft.com/office/drawing/2014/main" id="{70074DC6-1860-CA64-81AA-C6A25D3D1A8C}"/>
                </a:ext>
              </a:extLst>
            </p:cNvPr>
            <p:cNvSpPr/>
            <p:nvPr/>
          </p:nvSpPr>
          <p:spPr>
            <a:xfrm rot="5400000">
              <a:off x="6362700" y="876300"/>
              <a:ext cx="1828800" cy="175260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alf Frame 6">
              <a:extLst>
                <a:ext uri="{FF2B5EF4-FFF2-40B4-BE49-F238E27FC236}">
                  <a16:creationId xmlns:a16="http://schemas.microsoft.com/office/drawing/2014/main" id="{5FBEFA23-7A7C-E329-AE2E-0C4FA0C93E9B}"/>
                </a:ext>
              </a:extLst>
            </p:cNvPr>
            <p:cNvSpPr/>
            <p:nvPr/>
          </p:nvSpPr>
          <p:spPr>
            <a:xfrm rot="10800000">
              <a:off x="6324600" y="2895599"/>
              <a:ext cx="1828800" cy="175260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Half Frame 5">
              <a:extLst>
                <a:ext uri="{FF2B5EF4-FFF2-40B4-BE49-F238E27FC236}">
                  <a16:creationId xmlns:a16="http://schemas.microsoft.com/office/drawing/2014/main" id="{F8076057-5387-A075-803F-BED2567E5F3A}"/>
                </a:ext>
              </a:extLst>
            </p:cNvPr>
            <p:cNvSpPr/>
            <p:nvPr/>
          </p:nvSpPr>
          <p:spPr>
            <a:xfrm>
              <a:off x="1066800" y="838200"/>
              <a:ext cx="1828800" cy="1752600"/>
            </a:xfrm>
            <a:prstGeom prst="halfFram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 name="Picture 3"/>
            <p:cNvPicPr>
              <a:picLocks noChangeAspect="1"/>
            </p:cNvPicPr>
            <p:nvPr/>
          </p:nvPicPr>
          <p:blipFill>
            <a:blip r:embed="rId4"/>
            <a:stretch>
              <a:fillRect/>
            </a:stretch>
          </p:blipFill>
          <p:spPr>
            <a:xfrm>
              <a:off x="1193423" y="990600"/>
              <a:ext cx="6807577" cy="3505200"/>
            </a:xfrm>
            <a:prstGeom prst="rect">
              <a:avLst/>
            </a:prstGeom>
            <a:noFill/>
          </p:spPr>
        </p:pic>
        <p:sp>
          <p:nvSpPr>
            <p:cNvPr id="5" name="Down Arrow 4"/>
            <p:cNvSpPr/>
            <p:nvPr/>
          </p:nvSpPr>
          <p:spPr>
            <a:xfrm rot="3263893">
              <a:off x="2559564" y="3136185"/>
              <a:ext cx="193485" cy="752338"/>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3D19D078-C8F8-59CB-E4DC-A283CA196A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20" y="6187637"/>
            <a:ext cx="1208580" cy="517963"/>
          </a:xfrm>
          <a:prstGeom prst="rect">
            <a:avLst/>
          </a:prstGeom>
        </p:spPr>
      </p:pic>
      <p:sp>
        <p:nvSpPr>
          <p:cNvPr id="11" name="TextBox 10">
            <a:extLst>
              <a:ext uri="{FF2B5EF4-FFF2-40B4-BE49-F238E27FC236}">
                <a16:creationId xmlns:a16="http://schemas.microsoft.com/office/drawing/2014/main" id="{CB8ABED1-4798-31D1-80BE-72D615A78EDE}"/>
              </a:ext>
            </a:extLst>
          </p:cNvPr>
          <p:cNvSpPr txBox="1"/>
          <p:nvPr/>
        </p:nvSpPr>
        <p:spPr>
          <a:xfrm>
            <a:off x="786359" y="250043"/>
            <a:ext cx="3230369" cy="461665"/>
          </a:xfrm>
          <a:prstGeom prst="rect">
            <a:avLst/>
          </a:prstGeom>
          <a:noFill/>
        </p:spPr>
        <p:txBody>
          <a:bodyPr wrap="square">
            <a:spAutoFit/>
          </a:bodyPr>
          <a:lstStyle/>
          <a:p>
            <a:r>
              <a:rPr lang="en-US" sz="2400" b="1" dirty="0">
                <a:solidFill>
                  <a:schemeClr val="accent1"/>
                </a:solidFill>
              </a:rPr>
              <a:t>CPI Database Search</a:t>
            </a:r>
          </a:p>
        </p:txBody>
      </p:sp>
    </p:spTree>
    <p:custDataLst>
      <p:tags r:id="rId1"/>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8000"/>
            <a:lum/>
          </a:blip>
          <a:srcRect/>
          <a:stretch>
            <a:fillRect l="-15000" r="-15000"/>
          </a:stretch>
        </a:blip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F00CC7C-1802-A644-1EAE-48FFFF1E0D76}"/>
              </a:ext>
            </a:extLst>
          </p:cNvPr>
          <p:cNvGrpSpPr/>
          <p:nvPr/>
        </p:nvGrpSpPr>
        <p:grpSpPr>
          <a:xfrm>
            <a:off x="533400" y="1001480"/>
            <a:ext cx="8077200" cy="4724400"/>
            <a:chOff x="1066800" y="838200"/>
            <a:chExt cx="6659586" cy="3429000"/>
          </a:xfrm>
        </p:grpSpPr>
        <p:pic>
          <p:nvPicPr>
            <p:cNvPr id="4" name="Picture 3"/>
            <p:cNvPicPr>
              <a:picLocks noChangeAspect="1"/>
            </p:cNvPicPr>
            <p:nvPr/>
          </p:nvPicPr>
          <p:blipFill>
            <a:blip r:embed="rId5"/>
            <a:stretch>
              <a:fillRect/>
            </a:stretch>
          </p:blipFill>
          <p:spPr>
            <a:xfrm>
              <a:off x="1066800" y="838200"/>
              <a:ext cx="6659586" cy="3429000"/>
            </a:xfrm>
            <a:prstGeom prst="rect">
              <a:avLst/>
            </a:prstGeom>
            <a:ln>
              <a:solidFill>
                <a:schemeClr val="accent1"/>
              </a:solidFill>
            </a:ln>
          </p:spPr>
        </p:pic>
        <p:sp>
          <p:nvSpPr>
            <p:cNvPr id="5" name="Down Arrow 4"/>
            <p:cNvSpPr/>
            <p:nvPr/>
          </p:nvSpPr>
          <p:spPr>
            <a:xfrm rot="6182828">
              <a:off x="5999593" y="3382107"/>
              <a:ext cx="149878" cy="703388"/>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BCF7CD30-FB68-B6C1-E708-BA949DC2A8D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20" y="6187637"/>
            <a:ext cx="1208580" cy="517963"/>
          </a:xfrm>
          <a:prstGeom prst="rect">
            <a:avLst/>
          </a:prstGeom>
        </p:spPr>
      </p:pic>
      <p:sp>
        <p:nvSpPr>
          <p:cNvPr id="6" name="TextBox 5">
            <a:extLst>
              <a:ext uri="{FF2B5EF4-FFF2-40B4-BE49-F238E27FC236}">
                <a16:creationId xmlns:a16="http://schemas.microsoft.com/office/drawing/2014/main" id="{BF36BDE9-4188-1F0D-264D-E43089E549C1}"/>
              </a:ext>
            </a:extLst>
          </p:cNvPr>
          <p:cNvSpPr txBox="1"/>
          <p:nvPr/>
        </p:nvSpPr>
        <p:spPr>
          <a:xfrm>
            <a:off x="914400" y="152400"/>
            <a:ext cx="2819400" cy="461665"/>
          </a:xfrm>
          <a:prstGeom prst="rect">
            <a:avLst/>
          </a:prstGeom>
          <a:noFill/>
        </p:spPr>
        <p:txBody>
          <a:bodyPr wrap="square">
            <a:spAutoFit/>
          </a:bodyPr>
          <a:lstStyle/>
          <a:p>
            <a:r>
              <a:rPr lang="en-US" sz="2400" b="1" dirty="0">
                <a:solidFill>
                  <a:schemeClr val="accent1"/>
                </a:solidFill>
                <a:latin typeface="Calibri" panose="020F0502020204030204" pitchFamily="34" charset="0"/>
                <a:cs typeface="Calibri" panose="020F0502020204030204" pitchFamily="34" charset="0"/>
              </a:rPr>
              <a:t>CPI Database Search</a:t>
            </a:r>
          </a:p>
        </p:txBody>
      </p:sp>
    </p:spTree>
    <p:custDataLst>
      <p:tags r:id="rId1"/>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3E569B5-0F24-226A-D07E-283EB58A9DF3}"/>
              </a:ext>
            </a:extLst>
          </p:cNvPr>
          <p:cNvGrpSpPr/>
          <p:nvPr/>
        </p:nvGrpSpPr>
        <p:grpSpPr>
          <a:xfrm>
            <a:off x="650355" y="762000"/>
            <a:ext cx="7843290" cy="4948535"/>
            <a:chOff x="863977" y="762000"/>
            <a:chExt cx="7164659" cy="3962400"/>
          </a:xfrm>
        </p:grpSpPr>
        <p:sp>
          <p:nvSpPr>
            <p:cNvPr id="11" name="Rectangle 10">
              <a:extLst>
                <a:ext uri="{FF2B5EF4-FFF2-40B4-BE49-F238E27FC236}">
                  <a16:creationId xmlns:a16="http://schemas.microsoft.com/office/drawing/2014/main" id="{D174F1CE-9C97-209F-E07D-A4A75B345543}"/>
                </a:ext>
              </a:extLst>
            </p:cNvPr>
            <p:cNvSpPr/>
            <p:nvPr/>
          </p:nvSpPr>
          <p:spPr>
            <a:xfrm>
              <a:off x="863977" y="762000"/>
              <a:ext cx="1295400" cy="3962400"/>
            </a:xfrm>
            <a:prstGeom prst="rect">
              <a:avLst/>
            </a:prstGeom>
            <a:solidFill>
              <a:srgbClr val="B2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36CC027A-2BFB-0E81-E19D-A06C727596BF}"/>
                </a:ext>
              </a:extLst>
            </p:cNvPr>
            <p:cNvSpPr/>
            <p:nvPr/>
          </p:nvSpPr>
          <p:spPr>
            <a:xfrm>
              <a:off x="6733236" y="762000"/>
              <a:ext cx="1295400" cy="3962400"/>
            </a:xfrm>
            <a:prstGeom prst="rect">
              <a:avLst/>
            </a:prstGeom>
            <a:solidFill>
              <a:srgbClr val="B2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a:stretch>
              <a:fillRect/>
            </a:stretch>
          </p:blipFill>
          <p:spPr>
            <a:xfrm>
              <a:off x="1066800" y="990600"/>
              <a:ext cx="6807577" cy="3505200"/>
            </a:xfrm>
            <a:prstGeom prst="rect">
              <a:avLst/>
            </a:prstGeom>
            <a:solidFill>
              <a:schemeClr val="bg1"/>
            </a:solidFill>
          </p:spPr>
        </p:pic>
        <p:sp>
          <p:nvSpPr>
            <p:cNvPr id="5" name="Down Arrow 4"/>
            <p:cNvSpPr/>
            <p:nvPr/>
          </p:nvSpPr>
          <p:spPr>
            <a:xfrm rot="18009697">
              <a:off x="6159422" y="3067508"/>
              <a:ext cx="203732" cy="792741"/>
            </a:xfrm>
            <a:prstGeom prst="downArrow">
              <a:avLst>
                <a:gd name="adj1" fmla="val 42974"/>
                <a:gd name="adj2" fmla="val 50000"/>
              </a:avLst>
            </a:prstGeom>
            <a:solidFill>
              <a:srgbClr val="92D05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pic>
        <p:nvPicPr>
          <p:cNvPr id="13" name="Picture 12"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A01873A4-7B0B-1B8F-1D4A-36824DE721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20" y="6187637"/>
            <a:ext cx="1208580" cy="517963"/>
          </a:xfrm>
          <a:prstGeom prst="rect">
            <a:avLst/>
          </a:prstGeom>
        </p:spPr>
      </p:pic>
      <p:sp>
        <p:nvSpPr>
          <p:cNvPr id="15" name="TextBox 14">
            <a:extLst>
              <a:ext uri="{FF2B5EF4-FFF2-40B4-BE49-F238E27FC236}">
                <a16:creationId xmlns:a16="http://schemas.microsoft.com/office/drawing/2014/main" id="{F41D782D-7A4B-0EAF-4D2C-8821124911C1}"/>
              </a:ext>
            </a:extLst>
          </p:cNvPr>
          <p:cNvSpPr txBox="1"/>
          <p:nvPr/>
        </p:nvSpPr>
        <p:spPr>
          <a:xfrm>
            <a:off x="805410" y="284898"/>
            <a:ext cx="2895600" cy="461665"/>
          </a:xfrm>
          <a:prstGeom prst="rect">
            <a:avLst/>
          </a:prstGeom>
          <a:noFill/>
        </p:spPr>
        <p:txBody>
          <a:bodyPr wrap="square">
            <a:spAutoFit/>
          </a:bodyPr>
          <a:lstStyle/>
          <a:p>
            <a:r>
              <a:rPr lang="en-US" sz="2400" b="1" dirty="0">
                <a:solidFill>
                  <a:schemeClr val="accent1"/>
                </a:solidFill>
                <a:latin typeface="Calibri" panose="020F0502020204030204" pitchFamily="34" charset="0"/>
                <a:cs typeface="Calibri" panose="020F0502020204030204" pitchFamily="34" charset="0"/>
              </a:rPr>
              <a:t>CPI Database Search</a:t>
            </a: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7B8F9C5-79EB-AB56-EA1A-8C0DA9867DC5}"/>
              </a:ext>
            </a:extLst>
          </p:cNvPr>
          <p:cNvGrpSpPr/>
          <p:nvPr/>
        </p:nvGrpSpPr>
        <p:grpSpPr>
          <a:xfrm>
            <a:off x="609600" y="762000"/>
            <a:ext cx="8371380" cy="5727223"/>
            <a:chOff x="1447800" y="685800"/>
            <a:chExt cx="5867400" cy="4017011"/>
          </a:xfrm>
        </p:grpSpPr>
        <p:sp>
          <p:nvSpPr>
            <p:cNvPr id="2" name="Rectangle 1">
              <a:extLst>
                <a:ext uri="{FF2B5EF4-FFF2-40B4-BE49-F238E27FC236}">
                  <a16:creationId xmlns:a16="http://schemas.microsoft.com/office/drawing/2014/main" id="{A827A6FA-8066-0987-A599-CC250F7252A8}"/>
                </a:ext>
              </a:extLst>
            </p:cNvPr>
            <p:cNvSpPr/>
            <p:nvPr/>
          </p:nvSpPr>
          <p:spPr>
            <a:xfrm>
              <a:off x="1447800" y="685800"/>
              <a:ext cx="5867400" cy="4017011"/>
            </a:xfrm>
            <a:prstGeom prst="rect">
              <a:avLst/>
            </a:prstGeom>
            <a:solidFill>
              <a:srgbClr val="33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345F891-1491-4D33-A3E2-1C59DC4D61FE}"/>
                </a:ext>
              </a:extLst>
            </p:cNvPr>
            <p:cNvPicPr>
              <a:picLocks noChangeAspect="1"/>
            </p:cNvPicPr>
            <p:nvPr/>
          </p:nvPicPr>
          <p:blipFill>
            <a:blip r:embed="rId4"/>
            <a:stretch>
              <a:fillRect/>
            </a:stretch>
          </p:blipFill>
          <p:spPr>
            <a:xfrm>
              <a:off x="1606826" y="838201"/>
              <a:ext cx="5555974" cy="3689876"/>
            </a:xfrm>
            <a:prstGeom prst="rect">
              <a:avLst/>
            </a:prstGeom>
          </p:spPr>
        </p:pic>
      </p:grpSp>
      <p:pic>
        <p:nvPicPr>
          <p:cNvPr id="4" name="Picture 3"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0A0329BE-26E7-E9AC-76BE-2B850C4AC0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3020" y="6187637"/>
            <a:ext cx="1208580" cy="517963"/>
          </a:xfrm>
          <a:prstGeom prst="rect">
            <a:avLst/>
          </a:prstGeom>
        </p:spPr>
      </p:pic>
      <p:sp>
        <p:nvSpPr>
          <p:cNvPr id="6" name="TextBox 5">
            <a:extLst>
              <a:ext uri="{FF2B5EF4-FFF2-40B4-BE49-F238E27FC236}">
                <a16:creationId xmlns:a16="http://schemas.microsoft.com/office/drawing/2014/main" id="{A79363D7-25CA-2B5E-3DAC-BE4DF7628E43}"/>
              </a:ext>
            </a:extLst>
          </p:cNvPr>
          <p:cNvSpPr txBox="1"/>
          <p:nvPr/>
        </p:nvSpPr>
        <p:spPr>
          <a:xfrm>
            <a:off x="797790" y="89003"/>
            <a:ext cx="5410200" cy="461665"/>
          </a:xfrm>
          <a:prstGeom prst="rect">
            <a:avLst/>
          </a:prstGeom>
          <a:noFill/>
        </p:spPr>
        <p:txBody>
          <a:bodyPr wrap="square">
            <a:spAutoFit/>
          </a:bodyPr>
          <a:lstStyle/>
          <a:p>
            <a:r>
              <a:rPr lang="en-US" sz="2400" b="1" dirty="0">
                <a:solidFill>
                  <a:schemeClr val="accent1"/>
                </a:solidFill>
                <a:latin typeface="Calibri" panose="020F0502020204030204" pitchFamily="34" charset="0"/>
                <a:cs typeface="Calibri" panose="020F0502020204030204" pitchFamily="34" charset="0"/>
              </a:rPr>
              <a:t>CPI 12 Month Percentage Change Report</a:t>
            </a:r>
          </a:p>
        </p:txBody>
      </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7310" y="1769132"/>
            <a:ext cx="7233690" cy="2554545"/>
          </a:xfrm>
          <a:prstGeom prst="rect">
            <a:avLst/>
          </a:prstGeom>
          <a:gradFill>
            <a:gsLst>
              <a:gs pos="55000">
                <a:schemeClr val="accent2">
                  <a:lumMod val="60000"/>
                  <a:lumOff val="40000"/>
                </a:schemeClr>
              </a:gs>
              <a:gs pos="100000">
                <a:schemeClr val="accent5">
                  <a:tint val="90000"/>
                </a:schemeClr>
              </a:gs>
            </a:gsLst>
            <a:path path="circle">
              <a:fillToRect l="100000" t="100000"/>
            </a:path>
          </a:gradFill>
        </p:spPr>
        <p:txBody>
          <a:bodyPr wrap="square">
            <a:spAutoFit/>
          </a:bodyPr>
          <a:lstStyle/>
          <a:p>
            <a:r>
              <a:rPr lang="en-US" sz="2000" dirty="0">
                <a:solidFill>
                  <a:schemeClr val="accent1"/>
                </a:solidFill>
                <a:latin typeface="Calibri" panose="020F0502020204030204" pitchFamily="34" charset="0"/>
                <a:cs typeface="Calibri" panose="020F0502020204030204" pitchFamily="34" charset="0"/>
              </a:rPr>
              <a:t>Upon request and adequate justification, the Procurement Officer may grant a price increase up to, but not to exceed, </a:t>
            </a:r>
            <a:r>
              <a:rPr lang="en-US" sz="2000" b="1" i="1" dirty="0">
                <a:solidFill>
                  <a:schemeClr val="accent1"/>
                </a:solidFill>
                <a:latin typeface="Calibri" panose="020F0502020204030204" pitchFamily="34" charset="0"/>
                <a:cs typeface="Calibri" panose="020F0502020204030204" pitchFamily="34" charset="0"/>
              </a:rPr>
              <a:t>the unadjusted percent change for the most recent 12 months for which data is available, that is not subject to revision,</a:t>
            </a:r>
            <a:r>
              <a:rPr lang="en-US" sz="2000" dirty="0">
                <a:solidFill>
                  <a:schemeClr val="accent1"/>
                </a:solidFill>
                <a:latin typeface="Calibri" panose="020F0502020204030204" pitchFamily="34" charset="0"/>
                <a:cs typeface="Calibri" panose="020F0502020204030204" pitchFamily="34" charset="0"/>
              </a:rPr>
              <a:t> in the Consumer Price Index (CPI) for all urban consumers (CPI-U), “Other Goods &amp; Services” for services, as determined by the Procurement Officer. The Bureau of Labor and Statistics publishes this information on the web at www.bls.gov [07-7B175-1] </a:t>
            </a:r>
            <a:r>
              <a:rPr lang="en-US" sz="2000" dirty="0">
                <a:latin typeface="Times New Roman" panose="02020603050405020304" pitchFamily="18" charset="0"/>
                <a:cs typeface="Times New Roman" panose="02020603050405020304" pitchFamily="18" charset="0"/>
              </a:rPr>
              <a:t>	</a:t>
            </a:r>
          </a:p>
        </p:txBody>
      </p:sp>
      <p:sp>
        <p:nvSpPr>
          <p:cNvPr id="5" name="TextBox 4"/>
          <p:cNvSpPr txBox="1"/>
          <p:nvPr/>
        </p:nvSpPr>
        <p:spPr>
          <a:xfrm>
            <a:off x="685800" y="4680013"/>
            <a:ext cx="6402778" cy="369332"/>
          </a:xfrm>
          <a:prstGeom prst="rect">
            <a:avLst/>
          </a:prstGeom>
          <a:noFill/>
        </p:spPr>
        <p:txBody>
          <a:bodyPr wrap="none" rtlCol="0">
            <a:spAutoFit/>
          </a:bodyPr>
          <a:lstStyle/>
          <a:p>
            <a:r>
              <a:rPr lang="en-US" dirty="0">
                <a:solidFill>
                  <a:schemeClr val="accent1"/>
                </a:solidFill>
                <a:latin typeface="Calibri" panose="020F0502020204030204" pitchFamily="34" charset="0"/>
                <a:cs typeface="Calibri" panose="020F0502020204030204" pitchFamily="34" charset="0"/>
              </a:rPr>
              <a:t>*Based on when the price increase request is made by the vendor.</a:t>
            </a:r>
          </a:p>
        </p:txBody>
      </p:sp>
      <p:pic>
        <p:nvPicPr>
          <p:cNvPr id="6" name="Picture 5"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545D55F1-50A5-3DF3-B680-EFE5077820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3020" y="6187637"/>
            <a:ext cx="1208580" cy="517963"/>
          </a:xfrm>
          <a:prstGeom prst="rect">
            <a:avLst/>
          </a:prstGeom>
        </p:spPr>
      </p:pic>
      <p:sp>
        <p:nvSpPr>
          <p:cNvPr id="8" name="TextBox 7">
            <a:extLst>
              <a:ext uri="{FF2B5EF4-FFF2-40B4-BE49-F238E27FC236}">
                <a16:creationId xmlns:a16="http://schemas.microsoft.com/office/drawing/2014/main" id="{DCCA43CC-C971-2C34-67C4-E4EA837B0E21}"/>
              </a:ext>
            </a:extLst>
          </p:cNvPr>
          <p:cNvSpPr txBox="1"/>
          <p:nvPr/>
        </p:nvSpPr>
        <p:spPr>
          <a:xfrm>
            <a:off x="767310" y="304800"/>
            <a:ext cx="6705600" cy="1107996"/>
          </a:xfrm>
          <a:prstGeom prst="rect">
            <a:avLst/>
          </a:prstGeom>
          <a:noFill/>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PRICE ADJUSTMENTS – LIMITED BY CPI “OTHER GOODS &amp; SERVICES” (JAN 2006)</a:t>
            </a:r>
          </a:p>
          <a:p>
            <a:endParaRPr lang="en-US" dirty="0"/>
          </a:p>
        </p:txBody>
      </p:sp>
    </p:spTree>
    <p:custDataLst>
      <p:tags r:id="rId1"/>
    </p:custDataLst>
    <p:extLst>
      <p:ext uri="{BB962C8B-B14F-4D97-AF65-F5344CB8AC3E}">
        <p14:creationId xmlns:p14="http://schemas.microsoft.com/office/powerpoint/2010/main" val="7518160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0122" y="328991"/>
            <a:ext cx="7206078" cy="995363"/>
          </a:xfrm>
        </p:spPr>
        <p:txBody>
          <a:bodyPr>
            <a:normAutofit/>
          </a:bodyPr>
          <a:lstStyle/>
          <a:p>
            <a:r>
              <a:rPr lang="en-US" dirty="0"/>
              <a:t>Difference Between CPI and PPI</a:t>
            </a:r>
          </a:p>
        </p:txBody>
      </p:sp>
      <p:graphicFrame>
        <p:nvGraphicFramePr>
          <p:cNvPr id="5" name="Content Placeholder 2">
            <a:extLst>
              <a:ext uri="{FF2B5EF4-FFF2-40B4-BE49-F238E27FC236}">
                <a16:creationId xmlns:a16="http://schemas.microsoft.com/office/drawing/2014/main" id="{D573B52A-EC67-B55B-49FF-26E4CF5E74A6}"/>
              </a:ext>
            </a:extLst>
          </p:cNvPr>
          <p:cNvGraphicFramePr>
            <a:graphicFrameLocks noGrp="1"/>
          </p:cNvGraphicFramePr>
          <p:nvPr>
            <p:ph idx="1"/>
            <p:extLst>
              <p:ext uri="{D42A27DB-BD31-4B8C-83A1-F6EECF244321}">
                <p14:modId xmlns:p14="http://schemas.microsoft.com/office/powerpoint/2010/main" val="150733354"/>
              </p:ext>
            </p:extLst>
          </p:nvPr>
        </p:nvGraphicFramePr>
        <p:xfrm>
          <a:off x="715566" y="1371600"/>
          <a:ext cx="6447234" cy="388143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 name="TextBox 3">
            <a:extLst>
              <a:ext uri="{FF2B5EF4-FFF2-40B4-BE49-F238E27FC236}">
                <a16:creationId xmlns:a16="http://schemas.microsoft.com/office/drawing/2014/main" id="{F8EACA30-F320-0BC5-E0E2-87992AC45A5E}"/>
              </a:ext>
            </a:extLst>
          </p:cNvPr>
          <p:cNvSpPr txBox="1"/>
          <p:nvPr/>
        </p:nvSpPr>
        <p:spPr>
          <a:xfrm>
            <a:off x="381000" y="6096000"/>
            <a:ext cx="1371600" cy="609600"/>
          </a:xfrm>
          <a:prstGeom prst="rect">
            <a:avLst/>
          </a:prstGeom>
          <a:noFill/>
        </p:spPr>
        <p:txBody>
          <a:bodyPr wrap="square" rtlCol="0">
            <a:spAutoFit/>
          </a:bodyPr>
          <a:lstStyle/>
          <a:p>
            <a:endParaRPr lang="en-US" dirty="0"/>
          </a:p>
        </p:txBody>
      </p:sp>
      <p:pic>
        <p:nvPicPr>
          <p:cNvPr id="6" name="Picture 5"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68A19990-EC80-5241-EE66-7D4A0C1944E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7820" y="6007329"/>
            <a:ext cx="1208580" cy="517963"/>
          </a:xfrm>
          <a:prstGeom prst="rect">
            <a:avLst/>
          </a:prstGeom>
        </p:spPr>
      </p:pic>
    </p:spTree>
    <p:custDataLst>
      <p:tags r:id="rId1"/>
    </p:custDataLst>
    <p:extLst>
      <p:ext uri="{BB962C8B-B14F-4D97-AF65-F5344CB8AC3E}">
        <p14:creationId xmlns:p14="http://schemas.microsoft.com/office/powerpoint/2010/main" val="13633734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5CE08FE-A44D-9DB7-19EB-B06FBDF2D266}"/>
              </a:ext>
            </a:extLst>
          </p:cNvPr>
          <p:cNvGrpSpPr/>
          <p:nvPr/>
        </p:nvGrpSpPr>
        <p:grpSpPr>
          <a:xfrm>
            <a:off x="1143000" y="1447672"/>
            <a:ext cx="6324600" cy="2895600"/>
            <a:chOff x="1371600" y="1219200"/>
            <a:chExt cx="6324600" cy="2895600"/>
          </a:xfrm>
        </p:grpSpPr>
        <p:sp>
          <p:nvSpPr>
            <p:cNvPr id="4" name="Rectangle 3">
              <a:extLst>
                <a:ext uri="{FF2B5EF4-FFF2-40B4-BE49-F238E27FC236}">
                  <a16:creationId xmlns:a16="http://schemas.microsoft.com/office/drawing/2014/main" id="{53E82902-9E6D-D2F1-A955-67AF0F57415E}"/>
                </a:ext>
              </a:extLst>
            </p:cNvPr>
            <p:cNvSpPr/>
            <p:nvPr/>
          </p:nvSpPr>
          <p:spPr>
            <a:xfrm>
              <a:off x="1371600" y="1219200"/>
              <a:ext cx="6324600" cy="2895600"/>
            </a:xfrm>
            <a:prstGeom prst="rect">
              <a:avLst/>
            </a:prstGeom>
            <a:solidFill>
              <a:srgbClr val="B2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cid:image005.png@01D5D52F.922B0610"/>
            <p:cNvPicPr>
              <a:picLocks noChangeAspect="1" noChangeArrowheads="1"/>
            </p:cNvPicPr>
            <p:nvPr/>
          </p:nvPicPr>
          <p:blipFill rotWithShape="1">
            <a:blip r:embed="rId4">
              <a:extLst>
                <a:ext uri="{28A0092B-C50C-407E-A947-70E740481C1C}">
                  <a14:useLocalDpi xmlns:a14="http://schemas.microsoft.com/office/drawing/2010/main" val="0"/>
                </a:ext>
              </a:extLst>
            </a:blip>
            <a:srcRect b="66400"/>
            <a:stretch/>
          </p:blipFill>
          <p:spPr bwMode="auto">
            <a:xfrm>
              <a:off x="1516486" y="1371600"/>
              <a:ext cx="6038356"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 name="Title 1"/>
          <p:cNvSpPr txBox="1">
            <a:spLocks/>
          </p:cNvSpPr>
          <p:nvPr/>
        </p:nvSpPr>
        <p:spPr bwMode="auto">
          <a:xfrm>
            <a:off x="990600" y="404156"/>
            <a:ext cx="3733800" cy="51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1" fontAlgn="base" hangingPunct="1">
              <a:spcBef>
                <a:spcPct val="0"/>
              </a:spcBef>
              <a:spcAft>
                <a:spcPct val="0"/>
              </a:spcAft>
              <a:defRPr sz="4400" kern="1200">
                <a:solidFill>
                  <a:schemeClr val="tx1"/>
                </a:solidFill>
                <a:latin typeface="+mj-lt"/>
                <a:ea typeface="+mj-ea"/>
                <a:cs typeface="+mj-cs"/>
              </a:defRPr>
            </a:lvl1pPr>
            <a:lvl2pPr algn="ctr" rtl="0" eaLnBrk="1" fontAlgn="base" hangingPunct="1">
              <a:spcBef>
                <a:spcPct val="0"/>
              </a:spcBef>
              <a:spcAft>
                <a:spcPct val="0"/>
              </a:spcAft>
              <a:defRPr sz="4400">
                <a:solidFill>
                  <a:schemeClr val="tx1"/>
                </a:solidFill>
                <a:latin typeface="Calibri" pitchFamily="34" charset="0"/>
              </a:defRPr>
            </a:lvl2pPr>
            <a:lvl3pPr algn="ctr" rtl="0" eaLnBrk="1" fontAlgn="base" hangingPunct="1">
              <a:spcBef>
                <a:spcPct val="0"/>
              </a:spcBef>
              <a:spcAft>
                <a:spcPct val="0"/>
              </a:spcAft>
              <a:defRPr sz="4400">
                <a:solidFill>
                  <a:schemeClr val="tx1"/>
                </a:solidFill>
                <a:latin typeface="Calibri" pitchFamily="34" charset="0"/>
              </a:defRPr>
            </a:lvl3pPr>
            <a:lvl4pPr algn="ctr" rtl="0" eaLnBrk="1" fontAlgn="base" hangingPunct="1">
              <a:spcBef>
                <a:spcPct val="0"/>
              </a:spcBef>
              <a:spcAft>
                <a:spcPct val="0"/>
              </a:spcAft>
              <a:defRPr sz="4400">
                <a:solidFill>
                  <a:schemeClr val="tx1"/>
                </a:solidFill>
                <a:latin typeface="Calibri" pitchFamily="34" charset="0"/>
              </a:defRPr>
            </a:lvl4pPr>
            <a:lvl5pPr algn="ctr" rtl="0" eaLnBrk="1" fontAlgn="base" hangingPunct="1">
              <a:spcBef>
                <a:spcPct val="0"/>
              </a:spcBef>
              <a:spcAft>
                <a:spcPct val="0"/>
              </a:spcAft>
              <a:defRPr sz="4400">
                <a:solidFill>
                  <a:schemeClr val="tx1"/>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algn="l"/>
            <a:r>
              <a:rPr lang="en-US" sz="2400" b="1" dirty="0">
                <a:solidFill>
                  <a:schemeClr val="accent1"/>
                </a:solidFill>
                <a:latin typeface="Calibri" panose="020F0502020204030204" pitchFamily="34" charset="0"/>
                <a:cs typeface="Calibri" panose="020F0502020204030204" pitchFamily="34" charset="0"/>
              </a:rPr>
              <a:t>How to Calculate % Change</a:t>
            </a:r>
          </a:p>
        </p:txBody>
      </p:sp>
      <p:sp>
        <p:nvSpPr>
          <p:cNvPr id="2" name="Rectangle 1"/>
          <p:cNvSpPr/>
          <p:nvPr/>
        </p:nvSpPr>
        <p:spPr>
          <a:xfrm>
            <a:off x="906887" y="5040996"/>
            <a:ext cx="6484513" cy="369332"/>
          </a:xfrm>
          <a:prstGeom prst="rect">
            <a:avLst/>
          </a:prstGeom>
        </p:spPr>
        <p:txBody>
          <a:bodyPr wrap="square">
            <a:spAutoFit/>
          </a:bodyPr>
          <a:lstStyle/>
          <a:p>
            <a:r>
              <a:rPr lang="en-US" b="1" dirty="0">
                <a:hlinkClick r:id="rId5"/>
              </a:rPr>
              <a:t>https://www.bls.gov/cpi/factsheets/cpi-math-calculations.pdf</a:t>
            </a:r>
            <a:endParaRPr lang="en-US" b="1" dirty="0"/>
          </a:p>
        </p:txBody>
      </p:sp>
      <p:pic>
        <p:nvPicPr>
          <p:cNvPr id="3" name="Picture 2"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0265A2A1-738B-4FA0-8051-A51DDA3F39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020" y="6187637"/>
            <a:ext cx="1208580" cy="517963"/>
          </a:xfrm>
          <a:prstGeom prst="rect">
            <a:avLst/>
          </a:prstGeom>
        </p:spPr>
      </p:pic>
    </p:spTree>
    <p:custDataLst>
      <p:tags r:id="rId1"/>
    </p:custDataLst>
    <p:extLst>
      <p:ext uri="{BB962C8B-B14F-4D97-AF65-F5344CB8AC3E}">
        <p14:creationId xmlns:p14="http://schemas.microsoft.com/office/powerpoint/2010/main" val="41261826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2AC2BCE2-251D-CEEC-237D-AC284FC390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20" y="6096000"/>
            <a:ext cx="1208580" cy="517963"/>
          </a:xfrm>
          <a:prstGeom prst="rect">
            <a:avLst/>
          </a:prstGeom>
        </p:spPr>
      </p:pic>
      <p:sp>
        <p:nvSpPr>
          <p:cNvPr id="3" name="TextBox 2">
            <a:extLst>
              <a:ext uri="{FF2B5EF4-FFF2-40B4-BE49-F238E27FC236}">
                <a16:creationId xmlns:a16="http://schemas.microsoft.com/office/drawing/2014/main" id="{A7710A9A-E4F4-D5E0-2963-3408BD17A316}"/>
              </a:ext>
            </a:extLst>
          </p:cNvPr>
          <p:cNvSpPr txBox="1"/>
          <p:nvPr/>
        </p:nvSpPr>
        <p:spPr>
          <a:xfrm>
            <a:off x="460531" y="183803"/>
            <a:ext cx="5715000" cy="461665"/>
          </a:xfrm>
          <a:prstGeom prst="rect">
            <a:avLst/>
          </a:prstGeom>
          <a:noFill/>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CPI 12 Month Percentage Change Report</a:t>
            </a:r>
          </a:p>
        </p:txBody>
      </p:sp>
      <p:grpSp>
        <p:nvGrpSpPr>
          <p:cNvPr id="9" name="Group 8">
            <a:extLst>
              <a:ext uri="{FF2B5EF4-FFF2-40B4-BE49-F238E27FC236}">
                <a16:creationId xmlns:a16="http://schemas.microsoft.com/office/drawing/2014/main" id="{BE54536A-340B-5060-F36F-8FCCF9619624}"/>
              </a:ext>
            </a:extLst>
          </p:cNvPr>
          <p:cNvGrpSpPr/>
          <p:nvPr/>
        </p:nvGrpSpPr>
        <p:grpSpPr>
          <a:xfrm>
            <a:off x="838200" y="762000"/>
            <a:ext cx="7391400" cy="4953000"/>
            <a:chOff x="838200" y="762000"/>
            <a:chExt cx="6222558" cy="3886200"/>
          </a:xfrm>
        </p:grpSpPr>
        <p:sp>
          <p:nvSpPr>
            <p:cNvPr id="4" name="Rectangle 3">
              <a:extLst>
                <a:ext uri="{FF2B5EF4-FFF2-40B4-BE49-F238E27FC236}">
                  <a16:creationId xmlns:a16="http://schemas.microsoft.com/office/drawing/2014/main" id="{8D34CEFA-6672-2086-4859-23678117719C}"/>
                </a:ext>
              </a:extLst>
            </p:cNvPr>
            <p:cNvSpPr/>
            <p:nvPr/>
          </p:nvSpPr>
          <p:spPr>
            <a:xfrm>
              <a:off x="838200" y="762000"/>
              <a:ext cx="6222558" cy="3886200"/>
            </a:xfrm>
            <a:prstGeom prst="rect">
              <a:avLst/>
            </a:prstGeom>
            <a:solidFill>
              <a:srgbClr val="B2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136210E-BD35-46D5-8002-C8C535919BF8}"/>
                </a:ext>
              </a:extLst>
            </p:cNvPr>
            <p:cNvPicPr>
              <a:picLocks noChangeAspect="1"/>
            </p:cNvPicPr>
            <p:nvPr/>
          </p:nvPicPr>
          <p:blipFill>
            <a:blip r:embed="rId5"/>
            <a:stretch>
              <a:fillRect/>
            </a:stretch>
          </p:blipFill>
          <p:spPr>
            <a:xfrm>
              <a:off x="974073" y="885295"/>
              <a:ext cx="5950811" cy="3639609"/>
            </a:xfrm>
            <a:prstGeom prst="rect">
              <a:avLst/>
            </a:prstGeom>
          </p:spPr>
        </p:pic>
        <p:sp>
          <p:nvSpPr>
            <p:cNvPr id="8" name="Rectangle 7">
              <a:extLst>
                <a:ext uri="{FF2B5EF4-FFF2-40B4-BE49-F238E27FC236}">
                  <a16:creationId xmlns:a16="http://schemas.microsoft.com/office/drawing/2014/main" id="{EFD6CF51-4934-BD75-2803-AFFD2E15ACEC}"/>
                </a:ext>
              </a:extLst>
            </p:cNvPr>
            <p:cNvSpPr/>
            <p:nvPr/>
          </p:nvSpPr>
          <p:spPr>
            <a:xfrm>
              <a:off x="2895600" y="4211489"/>
              <a:ext cx="381000" cy="304801"/>
            </a:xfrm>
            <a:prstGeom prst="rect">
              <a:avLst/>
            </a:prstGeom>
            <a:solidFill>
              <a:srgbClr val="FFFF00">
                <a:alpha val="1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custDataLst>
      <p:tags r:id="rId1"/>
    </p:custDataLst>
    <p:extLst>
      <p:ext uri="{BB962C8B-B14F-4D97-AF65-F5344CB8AC3E}">
        <p14:creationId xmlns:p14="http://schemas.microsoft.com/office/powerpoint/2010/main" val="28202756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819150" y="3160702"/>
            <a:ext cx="7505700" cy="2985433"/>
          </a:xfrm>
          <a:prstGeom prst="rect">
            <a:avLst/>
          </a:prstGeom>
          <a:noFill/>
        </p:spPr>
        <p:txBody>
          <a:bodyPr wrap="square" rtlCol="0">
            <a:spAutoFit/>
          </a:bodyPr>
          <a:lstStyle/>
          <a:p>
            <a:r>
              <a:rPr lang="en-US" sz="1600" b="1" dirty="0">
                <a:solidFill>
                  <a:schemeClr val="accent1"/>
                </a:solidFill>
                <a:latin typeface="Calibri" panose="020F0502020204030204" pitchFamily="34" charset="0"/>
                <a:cs typeface="Calibri" panose="020F0502020204030204" pitchFamily="34" charset="0"/>
              </a:rPr>
              <a:t>Percent Change = [(new value – original value) / original value] * 100</a:t>
            </a:r>
          </a:p>
          <a:p>
            <a:endParaRPr lang="en-US" sz="1600" dirty="0">
              <a:solidFill>
                <a:schemeClr val="accent1"/>
              </a:solidFill>
              <a:latin typeface="Calibri" panose="020F0502020204030204" pitchFamily="34" charset="0"/>
              <a:cs typeface="Calibri" panose="020F0502020204030204" pitchFamily="34" charset="0"/>
            </a:endParaRPr>
          </a:p>
          <a:p>
            <a:r>
              <a:rPr lang="en-US" sz="1600" dirty="0">
                <a:solidFill>
                  <a:schemeClr val="accent1"/>
                </a:solidFill>
                <a:latin typeface="Calibri" panose="020F0502020204030204" pitchFamily="34" charset="0"/>
                <a:cs typeface="Calibri" panose="020F0502020204030204" pitchFamily="34" charset="0"/>
              </a:rPr>
              <a:t>The difference between Month 12 (May 2021) – Month 1 (May 2020), divided by Month 1 (May 2020) * 100</a:t>
            </a:r>
          </a:p>
          <a:p>
            <a:endParaRPr lang="en-US" sz="1600" dirty="0">
              <a:solidFill>
                <a:schemeClr val="accent1"/>
              </a:solidFill>
              <a:latin typeface="Calibri" panose="020F0502020204030204" pitchFamily="34" charset="0"/>
              <a:cs typeface="Calibri" panose="020F0502020204030204" pitchFamily="34" charset="0"/>
            </a:endParaRPr>
          </a:p>
          <a:p>
            <a:r>
              <a:rPr lang="en-US" sz="1600" b="1" dirty="0">
                <a:solidFill>
                  <a:schemeClr val="accent1"/>
                </a:solidFill>
                <a:latin typeface="Calibri" panose="020F0502020204030204" pitchFamily="34" charset="0"/>
                <a:cs typeface="Calibri" panose="020F0502020204030204" pitchFamily="34" charset="0"/>
              </a:rPr>
              <a:t>Example</a:t>
            </a:r>
          </a:p>
          <a:p>
            <a:r>
              <a:rPr lang="en-US" sz="1600" dirty="0">
                <a:solidFill>
                  <a:schemeClr val="accent1"/>
                </a:solidFill>
                <a:latin typeface="Calibri" panose="020F0502020204030204" pitchFamily="34" charset="0"/>
                <a:cs typeface="Calibri" panose="020F0502020204030204" pitchFamily="34" charset="0"/>
              </a:rPr>
              <a:t>473.011 – 460.730 = 12.281</a:t>
            </a:r>
          </a:p>
          <a:p>
            <a:r>
              <a:rPr lang="en-US" sz="1600" dirty="0">
                <a:solidFill>
                  <a:schemeClr val="accent1"/>
                </a:solidFill>
                <a:latin typeface="Calibri" panose="020F0502020204030204" pitchFamily="34" charset="0"/>
                <a:cs typeface="Calibri" panose="020F0502020204030204" pitchFamily="34" charset="0"/>
              </a:rPr>
              <a:t>12.281 / 460.730 = .0266 * 100 = 2.66  OR  2.7%</a:t>
            </a:r>
          </a:p>
          <a:p>
            <a:endParaRPr lang="en-US" sz="1600" dirty="0">
              <a:solidFill>
                <a:schemeClr val="accent1"/>
              </a:solidFill>
              <a:latin typeface="Calibri" panose="020F0502020204030204" pitchFamily="34" charset="0"/>
              <a:cs typeface="Calibri" panose="020F0502020204030204" pitchFamily="34" charset="0"/>
            </a:endParaRPr>
          </a:p>
          <a:p>
            <a:r>
              <a:rPr lang="en-US" sz="1600" dirty="0">
                <a:solidFill>
                  <a:schemeClr val="accent1"/>
                </a:solidFill>
                <a:latin typeface="Calibri" panose="020F0502020204030204" pitchFamily="34" charset="0"/>
                <a:cs typeface="Calibri" panose="020F0502020204030204" pitchFamily="34" charset="0"/>
              </a:rPr>
              <a:t>The CPI for the most recent twelve-month period not subject to revision is 2.7%. Compare this to the CPI Table 7 data of a 2.7% change for the same period.</a:t>
            </a:r>
          </a:p>
          <a:p>
            <a:endParaRPr lang="en-US" sz="1200" dirty="0"/>
          </a:p>
        </p:txBody>
      </p:sp>
      <p:grpSp>
        <p:nvGrpSpPr>
          <p:cNvPr id="4" name="Group 3">
            <a:extLst>
              <a:ext uri="{FF2B5EF4-FFF2-40B4-BE49-F238E27FC236}">
                <a16:creationId xmlns:a16="http://schemas.microsoft.com/office/drawing/2014/main" id="{F351C4F6-2F69-BA7E-2DD9-55B6237A1790}"/>
              </a:ext>
            </a:extLst>
          </p:cNvPr>
          <p:cNvGrpSpPr/>
          <p:nvPr/>
        </p:nvGrpSpPr>
        <p:grpSpPr>
          <a:xfrm>
            <a:off x="819150" y="685800"/>
            <a:ext cx="7029450" cy="2427238"/>
            <a:chOff x="762000" y="1219200"/>
            <a:chExt cx="6781800" cy="2438400"/>
          </a:xfrm>
        </p:grpSpPr>
        <p:sp>
          <p:nvSpPr>
            <p:cNvPr id="9" name="Rectangle 8">
              <a:extLst>
                <a:ext uri="{FF2B5EF4-FFF2-40B4-BE49-F238E27FC236}">
                  <a16:creationId xmlns:a16="http://schemas.microsoft.com/office/drawing/2014/main" id="{292EAA28-92AA-21E1-85DA-94FB37A437E8}"/>
                </a:ext>
              </a:extLst>
            </p:cNvPr>
            <p:cNvSpPr/>
            <p:nvPr/>
          </p:nvSpPr>
          <p:spPr>
            <a:xfrm>
              <a:off x="762000" y="1219200"/>
              <a:ext cx="6781800" cy="2438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A713234D-15DA-4447-2E66-8BF33DD7976F}"/>
                </a:ext>
              </a:extLst>
            </p:cNvPr>
            <p:cNvGrpSpPr/>
            <p:nvPr/>
          </p:nvGrpSpPr>
          <p:grpSpPr>
            <a:xfrm>
              <a:off x="916780" y="1336951"/>
              <a:ext cx="6495837" cy="2168249"/>
              <a:chOff x="916780" y="1336951"/>
              <a:chExt cx="6495837" cy="2168249"/>
            </a:xfrm>
          </p:grpSpPr>
          <p:pic>
            <p:nvPicPr>
              <p:cNvPr id="7" name="Picture 6">
                <a:extLst>
                  <a:ext uri="{FF2B5EF4-FFF2-40B4-BE49-F238E27FC236}">
                    <a16:creationId xmlns:a16="http://schemas.microsoft.com/office/drawing/2014/main" id="{AA12B01E-FF5A-476E-A56E-6D2C28B6214E}"/>
                  </a:ext>
                </a:extLst>
              </p:cNvPr>
              <p:cNvPicPr>
                <a:picLocks noChangeAspect="1"/>
              </p:cNvPicPr>
              <p:nvPr/>
            </p:nvPicPr>
            <p:blipFill rotWithShape="1">
              <a:blip r:embed="rId4"/>
              <a:srcRect t="55622"/>
              <a:stretch/>
            </p:blipFill>
            <p:spPr>
              <a:xfrm>
                <a:off x="916780" y="1336951"/>
                <a:ext cx="6495837" cy="2168249"/>
              </a:xfrm>
              <a:prstGeom prst="rect">
                <a:avLst/>
              </a:prstGeom>
            </p:spPr>
          </p:pic>
          <p:sp>
            <p:nvSpPr>
              <p:cNvPr id="6" name="Rectangle 5"/>
              <p:cNvSpPr/>
              <p:nvPr/>
            </p:nvSpPr>
            <p:spPr>
              <a:xfrm>
                <a:off x="2971800" y="3098186"/>
                <a:ext cx="501869" cy="348155"/>
              </a:xfrm>
              <a:prstGeom prst="rect">
                <a:avLst/>
              </a:prstGeom>
              <a:solidFill>
                <a:srgbClr val="FFFF00">
                  <a:alpha val="1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3332F327-17AE-CC26-6C29-7C94CE778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20" y="6172200"/>
            <a:ext cx="1208580" cy="517963"/>
          </a:xfrm>
          <a:prstGeom prst="rect">
            <a:avLst/>
          </a:prstGeom>
        </p:spPr>
      </p:pic>
      <p:sp>
        <p:nvSpPr>
          <p:cNvPr id="8" name="TextBox 7">
            <a:extLst>
              <a:ext uri="{FF2B5EF4-FFF2-40B4-BE49-F238E27FC236}">
                <a16:creationId xmlns:a16="http://schemas.microsoft.com/office/drawing/2014/main" id="{3DF990C7-771E-E937-789F-8766110F3030}"/>
              </a:ext>
            </a:extLst>
          </p:cNvPr>
          <p:cNvSpPr txBox="1"/>
          <p:nvPr/>
        </p:nvSpPr>
        <p:spPr>
          <a:xfrm>
            <a:off x="682468" y="224135"/>
            <a:ext cx="5080532" cy="461665"/>
          </a:xfrm>
          <a:prstGeom prst="rect">
            <a:avLst/>
          </a:prstGeom>
          <a:noFill/>
        </p:spPr>
        <p:txBody>
          <a:bodyPr wrap="square">
            <a:spAutoFit/>
          </a:bodyPr>
          <a:lstStyle/>
          <a:p>
            <a:r>
              <a:rPr lang="en-US" sz="2400" b="1" dirty="0">
                <a:solidFill>
                  <a:schemeClr val="accent1"/>
                </a:solidFill>
                <a:latin typeface="Calibri" panose="020F0502020204030204" pitchFamily="34" charset="0"/>
                <a:cs typeface="Calibri" panose="020F0502020204030204" pitchFamily="34" charset="0"/>
              </a:rPr>
              <a:t>12 Month Percentage Change Formula</a:t>
            </a:r>
            <a:endParaRPr lang="en-US" sz="2400" b="1" dirty="0">
              <a:latin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27859899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18000"/>
            <a:lum/>
          </a:blip>
          <a:srcRect/>
          <a:stretch>
            <a:fillRect l="-6000" r="-6000"/>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2057400" y="2514600"/>
            <a:ext cx="4518914" cy="1096900"/>
          </a:xfrm>
        </p:spPr>
        <p:txBody>
          <a:bodyPr/>
          <a:lstStyle/>
          <a:p>
            <a:r>
              <a:rPr lang="en-US" altLang="en-US" dirty="0">
                <a:latin typeface="Calibri" panose="020F0502020204030204" pitchFamily="34" charset="0"/>
                <a:cs typeface="Calibri" panose="020F0502020204030204" pitchFamily="34" charset="0"/>
              </a:rPr>
              <a:t>CPI – All Items</a:t>
            </a:r>
          </a:p>
        </p:txBody>
      </p:sp>
      <p:sp>
        <p:nvSpPr>
          <p:cNvPr id="3" name="Subtitle 2"/>
          <p:cNvSpPr>
            <a:spLocks noGrp="1"/>
          </p:cNvSpPr>
          <p:nvPr>
            <p:ph type="subTitle" idx="1"/>
          </p:nvPr>
        </p:nvSpPr>
        <p:spPr>
          <a:xfrm>
            <a:off x="2286000" y="3733800"/>
            <a:ext cx="4572000" cy="749766"/>
          </a:xfrm>
        </p:spPr>
        <p:txBody>
          <a:bodyPr rtlCol="0">
            <a:normAutofit fontScale="92500" lnSpcReduction="20000"/>
          </a:bodyPr>
          <a:lstStyle/>
          <a:p>
            <a:pPr fontAlgn="auto">
              <a:spcAft>
                <a:spcPts val="0"/>
              </a:spcAft>
              <a:defRPr/>
            </a:pPr>
            <a:r>
              <a:rPr lang="en-US" sz="2600" dirty="0">
                <a:solidFill>
                  <a:schemeClr val="accent3">
                    <a:lumMod val="75000"/>
                  </a:schemeClr>
                </a:solidFill>
                <a:latin typeface="Calibri" panose="020F0502020204030204" pitchFamily="34" charset="0"/>
                <a:cs typeface="Calibri" panose="020F0502020204030204" pitchFamily="34" charset="0"/>
              </a:rPr>
              <a:t>Manually Determining Percent Change</a:t>
            </a:r>
          </a:p>
          <a:p>
            <a:pPr fontAlgn="auto">
              <a:spcAft>
                <a:spcPts val="0"/>
              </a:spcAft>
              <a:defRPr/>
            </a:pPr>
            <a:endParaRPr lang="en-US" dirty="0"/>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38753F00-1597-F502-43A3-960758CAF6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4020" y="6172200"/>
            <a:ext cx="1208580" cy="517963"/>
          </a:xfrm>
          <a:prstGeom prst="rect">
            <a:avLst/>
          </a:prstGeom>
        </p:spPr>
      </p:pic>
    </p:spTree>
    <p:custDataLst>
      <p:tags r:id="rId1"/>
    </p:custDataLst>
    <p:extLst>
      <p:ext uri="{BB962C8B-B14F-4D97-AF65-F5344CB8AC3E}">
        <p14:creationId xmlns:p14="http://schemas.microsoft.com/office/powerpoint/2010/main" val="2105850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508879"/>
            <a:ext cx="6553200" cy="3139321"/>
          </a:xfrm>
          <a:prstGeom prst="rect">
            <a:avLst/>
          </a:prstGeom>
          <a:gradFill>
            <a:gsLst>
              <a:gs pos="55000">
                <a:schemeClr val="accent2">
                  <a:lumMod val="60000"/>
                  <a:lumOff val="40000"/>
                </a:schemeClr>
              </a:gs>
              <a:gs pos="100000">
                <a:schemeClr val="accent5">
                  <a:tint val="90000"/>
                </a:schemeClr>
              </a:gs>
            </a:gsLst>
            <a:path path="circle">
              <a:fillToRect l="100000" t="100000"/>
            </a:path>
          </a:gradFill>
        </p:spPr>
        <p:txBody>
          <a:bodyPr wrap="square">
            <a:spAutoFit/>
          </a:bodyPr>
          <a:lstStyle/>
          <a:p>
            <a:endParaRPr lang="en-US" dirty="0">
              <a:solidFill>
                <a:schemeClr val="accent1"/>
              </a:solidFill>
              <a:latin typeface="Arial" panose="020B0604020202020204" pitchFamily="34" charset="0"/>
            </a:endParaRPr>
          </a:p>
          <a:p>
            <a:r>
              <a:rPr lang="en-US" sz="2000" dirty="0">
                <a:solidFill>
                  <a:schemeClr val="accent1"/>
                </a:solidFill>
                <a:latin typeface="Times New Roman" panose="02020603050405020304" pitchFamily="18" charset="0"/>
                <a:cs typeface="Times New Roman" panose="02020603050405020304" pitchFamily="18" charset="0"/>
              </a:rPr>
              <a:t>Upon request and adequate justification, the Procurement Officer may grant a price increase up to, but not to exceed, </a:t>
            </a:r>
            <a:r>
              <a:rPr lang="en-US" sz="2000" b="1" i="1" dirty="0">
                <a:solidFill>
                  <a:schemeClr val="accent1"/>
                </a:solidFill>
                <a:latin typeface="Times New Roman" panose="02020603050405020304" pitchFamily="18" charset="0"/>
                <a:cs typeface="Times New Roman" panose="02020603050405020304" pitchFamily="18" charset="0"/>
              </a:rPr>
              <a:t>the unadjusted percent change </a:t>
            </a:r>
            <a:r>
              <a:rPr lang="en-US" sz="2000" dirty="0">
                <a:solidFill>
                  <a:schemeClr val="accent1"/>
                </a:solidFill>
                <a:latin typeface="Times New Roman" panose="02020603050405020304" pitchFamily="18" charset="0"/>
                <a:cs typeface="Times New Roman" panose="02020603050405020304" pitchFamily="18" charset="0"/>
              </a:rPr>
              <a:t>for the </a:t>
            </a:r>
            <a:r>
              <a:rPr lang="en-US" sz="2000" b="1" i="1" dirty="0">
                <a:solidFill>
                  <a:schemeClr val="accent1"/>
                </a:solidFill>
                <a:latin typeface="Times New Roman" panose="02020603050405020304" pitchFamily="18" charset="0"/>
                <a:cs typeface="Times New Roman" panose="02020603050405020304" pitchFamily="18" charset="0"/>
              </a:rPr>
              <a:t>most recent 12 months for which data is available</a:t>
            </a:r>
            <a:r>
              <a:rPr lang="en-US" sz="2000" dirty="0">
                <a:solidFill>
                  <a:schemeClr val="accent1"/>
                </a:solidFill>
                <a:latin typeface="Times New Roman" panose="02020603050405020304" pitchFamily="18" charset="0"/>
                <a:cs typeface="Times New Roman" panose="02020603050405020304" pitchFamily="18" charset="0"/>
              </a:rPr>
              <a:t>, that is not subject to revision, in the Consumer Price Index (CPI) </a:t>
            </a:r>
            <a:r>
              <a:rPr lang="en-US" sz="2000" b="1" i="1" dirty="0">
                <a:solidFill>
                  <a:schemeClr val="accent1"/>
                </a:solidFill>
                <a:latin typeface="Times New Roman" panose="02020603050405020304" pitchFamily="18" charset="0"/>
                <a:cs typeface="Times New Roman" panose="02020603050405020304" pitchFamily="18" charset="0"/>
              </a:rPr>
              <a:t>for all urban consumers (CPI-U), “all items</a:t>
            </a:r>
            <a:r>
              <a:rPr lang="en-US" sz="2000" dirty="0">
                <a:solidFill>
                  <a:schemeClr val="accent1"/>
                </a:solidFill>
                <a:latin typeface="Times New Roman" panose="02020603050405020304" pitchFamily="18" charset="0"/>
                <a:cs typeface="Times New Roman" panose="02020603050405020304" pitchFamily="18" charset="0"/>
              </a:rPr>
              <a:t>” </a:t>
            </a:r>
            <a:r>
              <a:rPr lang="en-US" sz="2000" b="1" i="1" dirty="0">
                <a:solidFill>
                  <a:schemeClr val="accent1"/>
                </a:solidFill>
                <a:latin typeface="Times New Roman" panose="02020603050405020304" pitchFamily="18" charset="0"/>
                <a:cs typeface="Times New Roman" panose="02020603050405020304" pitchFamily="18" charset="0"/>
              </a:rPr>
              <a:t>for services</a:t>
            </a:r>
            <a:r>
              <a:rPr lang="en-US" sz="2000" dirty="0">
                <a:solidFill>
                  <a:schemeClr val="accent1"/>
                </a:solidFill>
                <a:latin typeface="Times New Roman" panose="02020603050405020304" pitchFamily="18" charset="0"/>
                <a:cs typeface="Times New Roman" panose="02020603050405020304" pitchFamily="18" charset="0"/>
              </a:rPr>
              <a:t>, as determined by the Procurement Officer. The Bureau of Labor and Statistics publishes this information on the web at www.bls.gov </a:t>
            </a:r>
          </a:p>
          <a:p>
            <a:r>
              <a:rPr lang="en-US" sz="2000" dirty="0">
                <a:solidFill>
                  <a:schemeClr val="accent1"/>
                </a:solidFill>
                <a:latin typeface="Times New Roman" panose="02020603050405020304" pitchFamily="18" charset="0"/>
                <a:cs typeface="Times New Roman" panose="02020603050405020304" pitchFamily="18" charset="0"/>
              </a:rPr>
              <a:t>[07-7B170-1] </a:t>
            </a:r>
            <a:r>
              <a:rPr lang="en-US" sz="2000" dirty="0">
                <a:solidFill>
                  <a:schemeClr val="accent1"/>
                </a:solidFill>
                <a:latin typeface="Arial" panose="020B0604020202020204" pitchFamily="34" charset="0"/>
              </a:rPr>
              <a:t>	</a:t>
            </a:r>
          </a:p>
        </p:txBody>
      </p:sp>
      <p:sp>
        <p:nvSpPr>
          <p:cNvPr id="3" name="TextBox 2"/>
          <p:cNvSpPr txBox="1"/>
          <p:nvPr/>
        </p:nvSpPr>
        <p:spPr>
          <a:xfrm>
            <a:off x="381000" y="5193268"/>
            <a:ext cx="7021153" cy="369332"/>
          </a:xfrm>
          <a:prstGeom prst="rect">
            <a:avLst/>
          </a:prstGeom>
          <a:noFill/>
        </p:spPr>
        <p:txBody>
          <a:bodyPr wrap="none" rtlCol="0">
            <a:spAutoFit/>
          </a:bodyPr>
          <a:lstStyle/>
          <a:p>
            <a:r>
              <a:rPr lang="en-US" dirty="0">
                <a:solidFill>
                  <a:schemeClr val="accent1"/>
                </a:solidFill>
              </a:rPr>
              <a:t>*Based on when the price increase request is made by the vendor</a:t>
            </a:r>
            <a:r>
              <a:rPr lang="en-US" dirty="0"/>
              <a:t>.</a:t>
            </a:r>
          </a:p>
        </p:txBody>
      </p:sp>
      <p:pic>
        <p:nvPicPr>
          <p:cNvPr id="4" name="Picture 3"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AF535465-7A4B-56B8-D065-EAAD9DC0A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4020" y="6172200"/>
            <a:ext cx="1208580" cy="517963"/>
          </a:xfrm>
          <a:prstGeom prst="rect">
            <a:avLst/>
          </a:prstGeom>
        </p:spPr>
      </p:pic>
      <p:sp>
        <p:nvSpPr>
          <p:cNvPr id="6" name="TextBox 5">
            <a:extLst>
              <a:ext uri="{FF2B5EF4-FFF2-40B4-BE49-F238E27FC236}">
                <a16:creationId xmlns:a16="http://schemas.microsoft.com/office/drawing/2014/main" id="{CE4F0CCC-3C9C-5E70-3E3F-F91495B1770E}"/>
              </a:ext>
            </a:extLst>
          </p:cNvPr>
          <p:cNvSpPr txBox="1"/>
          <p:nvPr/>
        </p:nvSpPr>
        <p:spPr>
          <a:xfrm>
            <a:off x="685800" y="694323"/>
            <a:ext cx="6553200" cy="646331"/>
          </a:xfrm>
          <a:prstGeom prst="rect">
            <a:avLst/>
          </a:prstGeom>
          <a:noFill/>
        </p:spPr>
        <p:txBody>
          <a:bodyPr wrap="square">
            <a:spAutoFit/>
          </a:bodyPr>
          <a:lstStyle/>
          <a:p>
            <a:r>
              <a:rPr lang="en-US" b="1" dirty="0">
                <a:solidFill>
                  <a:schemeClr val="accent1"/>
                </a:solidFill>
                <a:latin typeface="Arial" panose="020B0604020202020204" pitchFamily="34" charset="0"/>
              </a:rPr>
              <a:t>PRICE ADJUSTMENTS – LIMITED BY CPI “ALL ITEMS” (JAN 2006)</a:t>
            </a:r>
          </a:p>
        </p:txBody>
      </p:sp>
    </p:spTree>
    <p:custDataLst>
      <p:tags r:id="rId1"/>
    </p:custDataLst>
    <p:extLst>
      <p:ext uri="{BB962C8B-B14F-4D97-AF65-F5344CB8AC3E}">
        <p14:creationId xmlns:p14="http://schemas.microsoft.com/office/powerpoint/2010/main" val="5543284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724400" y="6290846"/>
            <a:ext cx="2793457" cy="338554"/>
          </a:xfrm>
          <a:prstGeom prst="rect">
            <a:avLst/>
          </a:prstGeom>
        </p:spPr>
        <p:txBody>
          <a:bodyPr wrap="none">
            <a:spAutoFit/>
          </a:bodyPr>
          <a:lstStyle/>
          <a:p>
            <a:r>
              <a:rPr lang="en-US" sz="1600" dirty="0">
                <a:hlinkClick r:id="rId4"/>
              </a:rPr>
              <a:t>https://www.bls.gov/data/</a:t>
            </a:r>
            <a:r>
              <a:rPr lang="en-US" sz="1600" dirty="0"/>
              <a:t> </a:t>
            </a:r>
          </a:p>
        </p:txBody>
      </p:sp>
      <p:grpSp>
        <p:nvGrpSpPr>
          <p:cNvPr id="3" name="Group 2">
            <a:extLst>
              <a:ext uri="{FF2B5EF4-FFF2-40B4-BE49-F238E27FC236}">
                <a16:creationId xmlns:a16="http://schemas.microsoft.com/office/drawing/2014/main" id="{6BBFA503-A8E7-4F43-9F52-FF3FD8B61B7F}"/>
              </a:ext>
            </a:extLst>
          </p:cNvPr>
          <p:cNvGrpSpPr/>
          <p:nvPr/>
        </p:nvGrpSpPr>
        <p:grpSpPr>
          <a:xfrm>
            <a:off x="860845" y="742894"/>
            <a:ext cx="7543800" cy="5322332"/>
            <a:chOff x="860845" y="742894"/>
            <a:chExt cx="7543800" cy="5322332"/>
          </a:xfrm>
        </p:grpSpPr>
        <p:sp>
          <p:nvSpPr>
            <p:cNvPr id="8" name="Rectangle 7">
              <a:extLst>
                <a:ext uri="{FF2B5EF4-FFF2-40B4-BE49-F238E27FC236}">
                  <a16:creationId xmlns:a16="http://schemas.microsoft.com/office/drawing/2014/main" id="{D5B5DCA7-278A-5621-6A90-CA6F26A87C2E}"/>
                </a:ext>
              </a:extLst>
            </p:cNvPr>
            <p:cNvSpPr/>
            <p:nvPr/>
          </p:nvSpPr>
          <p:spPr>
            <a:xfrm>
              <a:off x="860845" y="742894"/>
              <a:ext cx="7543800" cy="5322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5"/>
            <a:stretch>
              <a:fillRect/>
            </a:stretch>
          </p:blipFill>
          <p:spPr>
            <a:xfrm>
              <a:off x="1038680" y="914401"/>
              <a:ext cx="7126981" cy="4953000"/>
            </a:xfrm>
            <a:prstGeom prst="rect">
              <a:avLst/>
            </a:prstGeom>
          </p:spPr>
        </p:pic>
        <p:sp>
          <p:nvSpPr>
            <p:cNvPr id="5" name="Down Arrow 4"/>
            <p:cNvSpPr/>
            <p:nvPr/>
          </p:nvSpPr>
          <p:spPr>
            <a:xfrm rot="2366367">
              <a:off x="6289967" y="3271610"/>
              <a:ext cx="271377" cy="800941"/>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7" name="Picture 6"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7B161205-0726-454A-779E-0EA5B99490B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6111437"/>
            <a:ext cx="1208580" cy="517963"/>
          </a:xfrm>
          <a:prstGeom prst="rect">
            <a:avLst/>
          </a:prstGeom>
        </p:spPr>
      </p:pic>
      <p:sp>
        <p:nvSpPr>
          <p:cNvPr id="9" name="TextBox 8">
            <a:extLst>
              <a:ext uri="{FF2B5EF4-FFF2-40B4-BE49-F238E27FC236}">
                <a16:creationId xmlns:a16="http://schemas.microsoft.com/office/drawing/2014/main" id="{2FE4E3F8-333D-5A0E-EAEB-95A1FF29C17C}"/>
              </a:ext>
            </a:extLst>
          </p:cNvPr>
          <p:cNvSpPr txBox="1"/>
          <p:nvPr/>
        </p:nvSpPr>
        <p:spPr>
          <a:xfrm>
            <a:off x="761657" y="41610"/>
            <a:ext cx="5595626" cy="461665"/>
          </a:xfrm>
          <a:prstGeom prst="rect">
            <a:avLst/>
          </a:prstGeom>
          <a:noFill/>
        </p:spPr>
        <p:txBody>
          <a:bodyPr wrap="square" rtlCol="0">
            <a:spAutoFit/>
          </a:bodyPr>
          <a:lstStyle/>
          <a:p>
            <a:r>
              <a:rPr lang="en-US" sz="2400" b="1" dirty="0">
                <a:solidFill>
                  <a:schemeClr val="accent1"/>
                </a:solidFill>
                <a:latin typeface="Calibri" panose="020F0502020204030204" pitchFamily="34" charset="0"/>
                <a:ea typeface="BatangChe" panose="020B0503020000020004" pitchFamily="49" charset="-127"/>
                <a:cs typeface="Calibri" panose="020F0502020204030204" pitchFamily="34" charset="0"/>
              </a:rPr>
              <a:t>CPI Database Screen – All Items </a:t>
            </a:r>
          </a:p>
        </p:txBody>
      </p:sp>
    </p:spTree>
    <p:custDataLst>
      <p:tags r:id="rId1"/>
    </p:custDataLst>
    <p:extLst>
      <p:ext uri="{BB962C8B-B14F-4D97-AF65-F5344CB8AC3E}">
        <p14:creationId xmlns:p14="http://schemas.microsoft.com/office/powerpoint/2010/main" val="21645251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E0317F6-C77D-172B-BAFA-D50E6EAD85F8}"/>
              </a:ext>
            </a:extLst>
          </p:cNvPr>
          <p:cNvSpPr/>
          <p:nvPr/>
        </p:nvSpPr>
        <p:spPr>
          <a:xfrm>
            <a:off x="467820" y="1037063"/>
            <a:ext cx="3657600" cy="4982737"/>
          </a:xfrm>
          <a:prstGeom prst="rect">
            <a:avLst/>
          </a:prstGeom>
          <a:gradFill>
            <a:gsLst>
              <a:gs pos="55000">
                <a:schemeClr val="accent2">
                  <a:lumMod val="60000"/>
                  <a:lumOff val="40000"/>
                </a:schemeClr>
              </a:gs>
              <a:gs pos="100000">
                <a:schemeClr val="accent5">
                  <a:tint val="90000"/>
                </a:schemeClr>
              </a:gs>
            </a:gsLst>
            <a:path path="circle">
              <a:fillToRect l="100000" t="100000"/>
            </a:path>
          </a:gra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F284A799-0F77-C317-153E-8743CF876A9D}"/>
              </a:ext>
            </a:extLst>
          </p:cNvPr>
          <p:cNvGrpSpPr/>
          <p:nvPr/>
        </p:nvGrpSpPr>
        <p:grpSpPr>
          <a:xfrm>
            <a:off x="766285" y="1315123"/>
            <a:ext cx="8504593" cy="4419600"/>
            <a:chOff x="766285" y="1315123"/>
            <a:chExt cx="8504593" cy="4419600"/>
          </a:xfrm>
        </p:grpSpPr>
        <p:pic>
          <p:nvPicPr>
            <p:cNvPr id="2" name="Picture 1"/>
            <p:cNvPicPr>
              <a:picLocks noChangeAspect="1"/>
            </p:cNvPicPr>
            <p:nvPr/>
          </p:nvPicPr>
          <p:blipFill>
            <a:blip r:embed="rId4"/>
            <a:stretch>
              <a:fillRect/>
            </a:stretch>
          </p:blipFill>
          <p:spPr>
            <a:xfrm>
              <a:off x="766285" y="1315123"/>
              <a:ext cx="8504593" cy="4419600"/>
            </a:xfrm>
            <a:prstGeom prst="rect">
              <a:avLst/>
            </a:prstGeom>
          </p:spPr>
        </p:pic>
        <p:sp>
          <p:nvSpPr>
            <p:cNvPr id="3" name="Down Arrow 2"/>
            <p:cNvSpPr/>
            <p:nvPr/>
          </p:nvSpPr>
          <p:spPr>
            <a:xfrm rot="5400000">
              <a:off x="2057399" y="2209800"/>
              <a:ext cx="228601" cy="838200"/>
            </a:xfrm>
            <a:prstGeom prst="downArrow">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4" name="TextBox 3">
            <a:extLst>
              <a:ext uri="{FF2B5EF4-FFF2-40B4-BE49-F238E27FC236}">
                <a16:creationId xmlns:a16="http://schemas.microsoft.com/office/drawing/2014/main" id="{88C86F22-D54D-DB97-922C-D689932C214D}"/>
              </a:ext>
            </a:extLst>
          </p:cNvPr>
          <p:cNvSpPr txBox="1"/>
          <p:nvPr/>
        </p:nvSpPr>
        <p:spPr>
          <a:xfrm>
            <a:off x="766285" y="406608"/>
            <a:ext cx="4186715" cy="461665"/>
          </a:xfrm>
          <a:prstGeom prst="rect">
            <a:avLst/>
          </a:prstGeom>
          <a:noFill/>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CPI Database Search – All Items</a:t>
            </a:r>
          </a:p>
        </p:txBody>
      </p:sp>
      <p:pic>
        <p:nvPicPr>
          <p:cNvPr id="5" name="Picture 4"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A03F1D08-26DC-B1B0-9B49-97DF99FA65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8" name="Right Triangle 7">
            <a:extLst>
              <a:ext uri="{FF2B5EF4-FFF2-40B4-BE49-F238E27FC236}">
                <a16:creationId xmlns:a16="http://schemas.microsoft.com/office/drawing/2014/main" id="{AD8A9DBC-EBBB-D4F8-FF86-C6A2804557F5}"/>
              </a:ext>
            </a:extLst>
          </p:cNvPr>
          <p:cNvSpPr/>
          <p:nvPr/>
        </p:nvSpPr>
        <p:spPr>
          <a:xfrm flipV="1">
            <a:off x="0" y="1"/>
            <a:ext cx="2514600" cy="4953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5271016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6CC589BC-AD8F-8E98-5FD6-2D97D056D63B}"/>
              </a:ext>
            </a:extLst>
          </p:cNvPr>
          <p:cNvSpPr/>
          <p:nvPr/>
        </p:nvSpPr>
        <p:spPr>
          <a:xfrm rot="5400000">
            <a:off x="495300" y="-495300"/>
            <a:ext cx="4114800" cy="5105400"/>
          </a:xfrm>
          <a:prstGeom prst="triangle">
            <a:avLst>
              <a:gd name="adj" fmla="val 50473"/>
            </a:avLst>
          </a:prstGeom>
          <a:solidFill>
            <a:srgbClr val="B2BEDF"/>
          </a:solidFill>
          <a:ln>
            <a:solidFill>
              <a:srgbClr val="B2BED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B07FBCD3-A686-60F1-3122-C76825EC8E8B}"/>
              </a:ext>
            </a:extLst>
          </p:cNvPr>
          <p:cNvGrpSpPr/>
          <p:nvPr/>
        </p:nvGrpSpPr>
        <p:grpSpPr>
          <a:xfrm>
            <a:off x="685800" y="1418580"/>
            <a:ext cx="7918072" cy="4547391"/>
            <a:chOff x="685800" y="1418580"/>
            <a:chExt cx="7918072" cy="4547391"/>
          </a:xfrm>
        </p:grpSpPr>
        <p:pic>
          <p:nvPicPr>
            <p:cNvPr id="2" name="Picture 1"/>
            <p:cNvPicPr>
              <a:picLocks noChangeAspect="1"/>
            </p:cNvPicPr>
            <p:nvPr/>
          </p:nvPicPr>
          <p:blipFill>
            <a:blip r:embed="rId4"/>
            <a:stretch>
              <a:fillRect/>
            </a:stretch>
          </p:blipFill>
          <p:spPr>
            <a:xfrm>
              <a:off x="685800" y="1418580"/>
              <a:ext cx="7918072" cy="4547391"/>
            </a:xfrm>
            <a:prstGeom prst="rect">
              <a:avLst/>
            </a:prstGeom>
          </p:spPr>
        </p:pic>
        <p:sp>
          <p:nvSpPr>
            <p:cNvPr id="3" name="Down Arrow 2"/>
            <p:cNvSpPr/>
            <p:nvPr/>
          </p:nvSpPr>
          <p:spPr>
            <a:xfrm rot="16200000">
              <a:off x="4033025" y="2291576"/>
              <a:ext cx="228599" cy="827047"/>
            </a:xfrm>
            <a:prstGeom prst="downArrow">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4" name="Oval 3"/>
          <p:cNvSpPr/>
          <p:nvPr/>
        </p:nvSpPr>
        <p:spPr>
          <a:xfrm>
            <a:off x="8077200" y="2611242"/>
            <a:ext cx="381000" cy="33354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D8B90AF7-F138-6B0F-815C-E793B30AA7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6" name="TextBox 5">
            <a:extLst>
              <a:ext uri="{FF2B5EF4-FFF2-40B4-BE49-F238E27FC236}">
                <a16:creationId xmlns:a16="http://schemas.microsoft.com/office/drawing/2014/main" id="{316FC51D-C940-C86D-896E-7EAC2DD9D290}"/>
              </a:ext>
            </a:extLst>
          </p:cNvPr>
          <p:cNvSpPr txBox="1"/>
          <p:nvPr/>
        </p:nvSpPr>
        <p:spPr>
          <a:xfrm>
            <a:off x="609600" y="594162"/>
            <a:ext cx="5105400" cy="461665"/>
          </a:xfrm>
          <a:prstGeom prst="rect">
            <a:avLst/>
          </a:prstGeom>
          <a:noFill/>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CPI Database Search – All Items</a:t>
            </a:r>
          </a:p>
        </p:txBody>
      </p:sp>
    </p:spTree>
    <p:custDataLst>
      <p:tags r:id="rId1"/>
    </p:custDataLst>
    <p:extLst>
      <p:ext uri="{BB962C8B-B14F-4D97-AF65-F5344CB8AC3E}">
        <p14:creationId xmlns:p14="http://schemas.microsoft.com/office/powerpoint/2010/main" val="67401634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907A7FA8-F441-BC60-9028-5974654010CC}"/>
              </a:ext>
            </a:extLst>
          </p:cNvPr>
          <p:cNvSpPr/>
          <p:nvPr/>
        </p:nvSpPr>
        <p:spPr>
          <a:xfrm rot="5400000">
            <a:off x="495300" y="-495300"/>
            <a:ext cx="4114800" cy="5105400"/>
          </a:xfrm>
          <a:prstGeom prst="triangle">
            <a:avLst>
              <a:gd name="adj" fmla="val 50473"/>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ACB4AB94-CA54-1F6F-4D36-B5D86BEE9964}"/>
              </a:ext>
            </a:extLst>
          </p:cNvPr>
          <p:cNvGrpSpPr/>
          <p:nvPr/>
        </p:nvGrpSpPr>
        <p:grpSpPr>
          <a:xfrm>
            <a:off x="609601" y="1371600"/>
            <a:ext cx="7391400" cy="4572000"/>
            <a:chOff x="609601" y="1371600"/>
            <a:chExt cx="7391400" cy="4572000"/>
          </a:xfrm>
        </p:grpSpPr>
        <p:pic>
          <p:nvPicPr>
            <p:cNvPr id="2" name="Picture 1"/>
            <p:cNvPicPr>
              <a:picLocks noChangeAspect="1"/>
            </p:cNvPicPr>
            <p:nvPr/>
          </p:nvPicPr>
          <p:blipFill>
            <a:blip r:embed="rId4"/>
            <a:stretch>
              <a:fillRect/>
            </a:stretch>
          </p:blipFill>
          <p:spPr>
            <a:xfrm>
              <a:off x="609601" y="1371600"/>
              <a:ext cx="7391400" cy="4572000"/>
            </a:xfrm>
            <a:prstGeom prst="rect">
              <a:avLst/>
            </a:prstGeom>
          </p:spPr>
        </p:pic>
        <p:sp>
          <p:nvSpPr>
            <p:cNvPr id="3" name="Down Arrow 2"/>
            <p:cNvSpPr/>
            <p:nvPr/>
          </p:nvSpPr>
          <p:spPr>
            <a:xfrm rot="5400000">
              <a:off x="2011401" y="4183101"/>
              <a:ext cx="228600" cy="853998"/>
            </a:xfrm>
            <a:prstGeom prst="downArrow">
              <a:avLst/>
            </a:prstGeom>
            <a:solidFill>
              <a:srgbClr val="2649A4"/>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4" name="Picture 3"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BC52F073-81D9-DB5C-6CD0-D0699314731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5" name="TextBox 4">
            <a:extLst>
              <a:ext uri="{FF2B5EF4-FFF2-40B4-BE49-F238E27FC236}">
                <a16:creationId xmlns:a16="http://schemas.microsoft.com/office/drawing/2014/main" id="{BA7A30A4-8508-94DE-A4D3-95E1CFB39FAE}"/>
              </a:ext>
            </a:extLst>
          </p:cNvPr>
          <p:cNvSpPr txBox="1"/>
          <p:nvPr/>
        </p:nvSpPr>
        <p:spPr>
          <a:xfrm>
            <a:off x="762000" y="728108"/>
            <a:ext cx="5105400" cy="461665"/>
          </a:xfrm>
          <a:prstGeom prst="rect">
            <a:avLst/>
          </a:prstGeom>
          <a:noFill/>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CPI Database Search – All Items</a:t>
            </a:r>
          </a:p>
        </p:txBody>
      </p:sp>
    </p:spTree>
    <p:custDataLst>
      <p:tags r:id="rId1"/>
    </p:custDataLst>
    <p:extLst>
      <p:ext uri="{BB962C8B-B14F-4D97-AF65-F5344CB8AC3E}">
        <p14:creationId xmlns:p14="http://schemas.microsoft.com/office/powerpoint/2010/main" val="30590808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744217C-DD0D-2E08-6D4A-0A6EA93323DF}"/>
              </a:ext>
            </a:extLst>
          </p:cNvPr>
          <p:cNvGrpSpPr/>
          <p:nvPr/>
        </p:nvGrpSpPr>
        <p:grpSpPr>
          <a:xfrm>
            <a:off x="685800" y="1100745"/>
            <a:ext cx="7772400" cy="5013441"/>
            <a:chOff x="685800" y="1371600"/>
            <a:chExt cx="7315200" cy="3962400"/>
          </a:xfrm>
        </p:grpSpPr>
        <p:sp>
          <p:nvSpPr>
            <p:cNvPr id="4" name="Rectangle 3">
              <a:extLst>
                <a:ext uri="{FF2B5EF4-FFF2-40B4-BE49-F238E27FC236}">
                  <a16:creationId xmlns:a16="http://schemas.microsoft.com/office/drawing/2014/main" id="{D5EA0986-ED10-2D18-EE6B-A59D3B798BD6}"/>
                </a:ext>
              </a:extLst>
            </p:cNvPr>
            <p:cNvSpPr/>
            <p:nvPr/>
          </p:nvSpPr>
          <p:spPr>
            <a:xfrm>
              <a:off x="685800" y="1371600"/>
              <a:ext cx="7315200" cy="3962400"/>
            </a:xfrm>
            <a:prstGeom prst="rect">
              <a:avLst/>
            </a:prstGeom>
            <a:solidFill>
              <a:srgbClr val="3366C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838200" y="1524000"/>
              <a:ext cx="7038284" cy="3657600"/>
            </a:xfrm>
            <a:prstGeom prst="rect">
              <a:avLst/>
            </a:prstGeom>
          </p:spPr>
        </p:pic>
        <p:sp>
          <p:nvSpPr>
            <p:cNvPr id="3" name="Down Arrow 2"/>
            <p:cNvSpPr/>
            <p:nvPr/>
          </p:nvSpPr>
          <p:spPr>
            <a:xfrm rot="3374184">
              <a:off x="2102340" y="3905465"/>
              <a:ext cx="205151" cy="720226"/>
            </a:xfrm>
            <a:prstGeom prst="downArrow">
              <a:avLst/>
            </a:prstGeom>
            <a:solidFill>
              <a:schemeClr val="accent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5" name="TextBox 4">
            <a:extLst>
              <a:ext uri="{FF2B5EF4-FFF2-40B4-BE49-F238E27FC236}">
                <a16:creationId xmlns:a16="http://schemas.microsoft.com/office/drawing/2014/main" id="{DC4E3725-1373-081A-A88A-7E308C82C407}"/>
              </a:ext>
            </a:extLst>
          </p:cNvPr>
          <p:cNvSpPr txBox="1"/>
          <p:nvPr/>
        </p:nvSpPr>
        <p:spPr>
          <a:xfrm>
            <a:off x="685800" y="504660"/>
            <a:ext cx="5105400" cy="461665"/>
          </a:xfrm>
          <a:prstGeom prst="rect">
            <a:avLst/>
          </a:prstGeom>
          <a:noFill/>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CPI Database Search – All Items</a:t>
            </a:r>
          </a:p>
        </p:txBody>
      </p:sp>
      <p:pic>
        <p:nvPicPr>
          <p:cNvPr id="6" name="Picture 5"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88E02807-7939-8DB6-67FC-29A3BB2FAE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Tree>
    <p:custDataLst>
      <p:tags r:id="rId1"/>
    </p:custDataLst>
    <p:extLst>
      <p:ext uri="{BB962C8B-B14F-4D97-AF65-F5344CB8AC3E}">
        <p14:creationId xmlns:p14="http://schemas.microsoft.com/office/powerpoint/2010/main" val="1455391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965199" y="273035"/>
            <a:ext cx="7648121" cy="717565"/>
          </a:xfrm>
        </p:spPr>
        <p:txBody>
          <a:bodyPr>
            <a:normAutofit/>
          </a:bodyPr>
          <a:lstStyle/>
          <a:p>
            <a:r>
              <a:rPr lang="en-US" dirty="0"/>
              <a:t>Difference Between CPI and PPI</a:t>
            </a:r>
          </a:p>
        </p:txBody>
      </p:sp>
      <p:sp>
        <p:nvSpPr>
          <p:cNvPr id="11" name="Isosceles Triangle 10">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631947"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62" name="Isosceles Triangle 12">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807450" y="4013200"/>
            <a:ext cx="336550"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5" name="Content Placeholder 2">
            <a:extLst>
              <a:ext uri="{FF2B5EF4-FFF2-40B4-BE49-F238E27FC236}">
                <a16:creationId xmlns:a16="http://schemas.microsoft.com/office/drawing/2014/main" id="{3C25542A-E608-27DD-8B30-0834FF2CE867}"/>
              </a:ext>
            </a:extLst>
          </p:cNvPr>
          <p:cNvGraphicFramePr>
            <a:graphicFrameLocks noGrp="1"/>
          </p:cNvGraphicFramePr>
          <p:nvPr>
            <p:ph idx="1"/>
            <p:extLst>
              <p:ext uri="{D42A27DB-BD31-4B8C-83A1-F6EECF244321}">
                <p14:modId xmlns:p14="http://schemas.microsoft.com/office/powerpoint/2010/main" val="3666586421"/>
              </p:ext>
            </p:extLst>
          </p:nvPr>
        </p:nvGraphicFramePr>
        <p:xfrm>
          <a:off x="965199" y="1127564"/>
          <a:ext cx="7213600" cy="50446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04DF584F-36AD-8A28-8659-CA17933A58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63020" y="6187637"/>
            <a:ext cx="1208580" cy="517963"/>
          </a:xfrm>
          <a:prstGeom prst="rect">
            <a:avLst/>
          </a:prstGeom>
        </p:spPr>
      </p:pic>
    </p:spTree>
    <p:custDataLst>
      <p:tags r:id="rId1"/>
    </p:custDataLst>
    <p:extLst>
      <p:ext uri="{BB962C8B-B14F-4D97-AF65-F5344CB8AC3E}">
        <p14:creationId xmlns:p14="http://schemas.microsoft.com/office/powerpoint/2010/main" val="41656788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6E931629-F5A2-E7E9-5F72-DA43D9612EA1}"/>
              </a:ext>
            </a:extLst>
          </p:cNvPr>
          <p:cNvGrpSpPr/>
          <p:nvPr/>
        </p:nvGrpSpPr>
        <p:grpSpPr>
          <a:xfrm>
            <a:off x="501274" y="1066800"/>
            <a:ext cx="7956926" cy="4953000"/>
            <a:chOff x="501274" y="1066800"/>
            <a:chExt cx="7956926" cy="4953000"/>
          </a:xfrm>
        </p:grpSpPr>
        <p:sp>
          <p:nvSpPr>
            <p:cNvPr id="4" name="Rectangle 3">
              <a:extLst>
                <a:ext uri="{FF2B5EF4-FFF2-40B4-BE49-F238E27FC236}">
                  <a16:creationId xmlns:a16="http://schemas.microsoft.com/office/drawing/2014/main" id="{BDECF566-EEA5-F2BB-A7DD-2BF0517F9CE3}"/>
                </a:ext>
              </a:extLst>
            </p:cNvPr>
            <p:cNvSpPr/>
            <p:nvPr/>
          </p:nvSpPr>
          <p:spPr>
            <a:xfrm>
              <a:off x="501274" y="1066800"/>
              <a:ext cx="7956926" cy="4953000"/>
            </a:xfrm>
            <a:prstGeom prst="rect">
              <a:avLst/>
            </a:prstGeom>
            <a:solidFill>
              <a:srgbClr val="B2BE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685800" y="1295400"/>
              <a:ext cx="7543800" cy="4495800"/>
            </a:xfrm>
            <a:prstGeom prst="rect">
              <a:avLst/>
            </a:prstGeom>
          </p:spPr>
        </p:pic>
        <p:sp>
          <p:nvSpPr>
            <p:cNvPr id="3" name="Down Arrow 2"/>
            <p:cNvSpPr/>
            <p:nvPr/>
          </p:nvSpPr>
          <p:spPr>
            <a:xfrm rot="5400000">
              <a:off x="2073463" y="3870137"/>
              <a:ext cx="228600" cy="870326"/>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5" name="Picture 4"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2E0966AB-9101-8672-5625-FD73C55589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6" name="TextBox 5">
            <a:extLst>
              <a:ext uri="{FF2B5EF4-FFF2-40B4-BE49-F238E27FC236}">
                <a16:creationId xmlns:a16="http://schemas.microsoft.com/office/drawing/2014/main" id="{49E0AB61-24F8-58DD-22E8-5BC07B1F27DD}"/>
              </a:ext>
            </a:extLst>
          </p:cNvPr>
          <p:cNvSpPr txBox="1"/>
          <p:nvPr/>
        </p:nvSpPr>
        <p:spPr>
          <a:xfrm>
            <a:off x="467820" y="452735"/>
            <a:ext cx="5105400" cy="461665"/>
          </a:xfrm>
          <a:prstGeom prst="rect">
            <a:avLst/>
          </a:prstGeom>
          <a:noFill/>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CPI Database Search – All Items</a:t>
            </a:r>
          </a:p>
        </p:txBody>
      </p:sp>
    </p:spTree>
    <p:custDataLst>
      <p:tags r:id="rId1"/>
    </p:custDataLst>
    <p:extLst>
      <p:ext uri="{BB962C8B-B14F-4D97-AF65-F5344CB8AC3E}">
        <p14:creationId xmlns:p14="http://schemas.microsoft.com/office/powerpoint/2010/main" val="32201164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0904B73B-4C85-51CD-B23F-A9A0D9AA8B3E}"/>
              </a:ext>
            </a:extLst>
          </p:cNvPr>
          <p:cNvGrpSpPr/>
          <p:nvPr/>
        </p:nvGrpSpPr>
        <p:grpSpPr>
          <a:xfrm>
            <a:off x="467820" y="1219200"/>
            <a:ext cx="8295180" cy="4865132"/>
            <a:chOff x="467820" y="1219200"/>
            <a:chExt cx="7456980" cy="4343400"/>
          </a:xfrm>
        </p:grpSpPr>
        <p:sp>
          <p:nvSpPr>
            <p:cNvPr id="6" name="Rectangle 5">
              <a:extLst>
                <a:ext uri="{FF2B5EF4-FFF2-40B4-BE49-F238E27FC236}">
                  <a16:creationId xmlns:a16="http://schemas.microsoft.com/office/drawing/2014/main" id="{DCEF8DDB-292D-3B12-CE95-AE7753CD9BB4}"/>
                </a:ext>
              </a:extLst>
            </p:cNvPr>
            <p:cNvSpPr/>
            <p:nvPr/>
          </p:nvSpPr>
          <p:spPr>
            <a:xfrm>
              <a:off x="467820" y="1219200"/>
              <a:ext cx="7456980" cy="4343400"/>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path path="circle">
                <a:fillToRect r="100000" b="100000"/>
              </a:path>
              <a:tileRect l="-100000" t="-100000"/>
            </a:gra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65316508-D6BC-56D5-1CA5-B3E18D847D7B}"/>
                </a:ext>
              </a:extLst>
            </p:cNvPr>
            <p:cNvGrpSpPr/>
            <p:nvPr/>
          </p:nvGrpSpPr>
          <p:grpSpPr>
            <a:xfrm>
              <a:off x="685800" y="1421367"/>
              <a:ext cx="7010399" cy="3912633"/>
              <a:chOff x="1135627" y="1676400"/>
              <a:chExt cx="6331973" cy="3326317"/>
            </a:xfrm>
          </p:grpSpPr>
          <p:pic>
            <p:nvPicPr>
              <p:cNvPr id="2" name="Picture 1"/>
              <p:cNvPicPr>
                <a:picLocks noChangeAspect="1"/>
              </p:cNvPicPr>
              <p:nvPr/>
            </p:nvPicPr>
            <p:blipFill>
              <a:blip r:embed="rId4"/>
              <a:stretch>
                <a:fillRect/>
              </a:stretch>
            </p:blipFill>
            <p:spPr>
              <a:xfrm>
                <a:off x="1135627" y="1676400"/>
                <a:ext cx="6331973" cy="3326317"/>
              </a:xfrm>
              <a:prstGeom prst="rect">
                <a:avLst/>
              </a:prstGeom>
            </p:spPr>
          </p:pic>
          <p:sp>
            <p:nvSpPr>
              <p:cNvPr id="3" name="Down Arrow 2"/>
              <p:cNvSpPr/>
              <p:nvPr/>
            </p:nvSpPr>
            <p:spPr>
              <a:xfrm rot="18313265">
                <a:off x="6212737" y="3699624"/>
                <a:ext cx="238038" cy="782226"/>
              </a:xfrm>
              <a:prstGeom prst="downArrow">
                <a:avLst/>
              </a:prstGeom>
              <a:solidFill>
                <a:schemeClr val="accent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grpSp>
      <p:pic>
        <p:nvPicPr>
          <p:cNvPr id="4" name="Picture 3"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7C61070F-D52A-D98C-B1B8-1ECB88A5319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5" name="TextBox 4">
            <a:extLst>
              <a:ext uri="{FF2B5EF4-FFF2-40B4-BE49-F238E27FC236}">
                <a16:creationId xmlns:a16="http://schemas.microsoft.com/office/drawing/2014/main" id="{FBDB60CE-B4ED-A9CD-7C15-B18F168066C5}"/>
              </a:ext>
            </a:extLst>
          </p:cNvPr>
          <p:cNvSpPr txBox="1"/>
          <p:nvPr/>
        </p:nvSpPr>
        <p:spPr>
          <a:xfrm>
            <a:off x="467820" y="589002"/>
            <a:ext cx="5105400" cy="461665"/>
          </a:xfrm>
          <a:prstGeom prst="rect">
            <a:avLst/>
          </a:prstGeom>
          <a:noFill/>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CPI Database Search – All Items</a:t>
            </a:r>
          </a:p>
        </p:txBody>
      </p:sp>
      <p:sp>
        <p:nvSpPr>
          <p:cNvPr id="7" name="Right Triangle 6">
            <a:extLst>
              <a:ext uri="{FF2B5EF4-FFF2-40B4-BE49-F238E27FC236}">
                <a16:creationId xmlns:a16="http://schemas.microsoft.com/office/drawing/2014/main" id="{9F9AA8AC-72A3-6644-7028-382C2D85E874}"/>
              </a:ext>
            </a:extLst>
          </p:cNvPr>
          <p:cNvSpPr/>
          <p:nvPr/>
        </p:nvSpPr>
        <p:spPr>
          <a:xfrm flipV="1">
            <a:off x="0" y="1"/>
            <a:ext cx="2514600" cy="4953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7218820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9ADA87B-A669-38FC-C136-721BB3FE8024}"/>
              </a:ext>
            </a:extLst>
          </p:cNvPr>
          <p:cNvSpPr/>
          <p:nvPr/>
        </p:nvSpPr>
        <p:spPr>
          <a:xfrm>
            <a:off x="6858000" y="1090613"/>
            <a:ext cx="1208580" cy="27193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E1B34B8-D813-10CD-E211-0D8EA182823F}"/>
              </a:ext>
            </a:extLst>
          </p:cNvPr>
          <p:cNvSpPr/>
          <p:nvPr/>
        </p:nvSpPr>
        <p:spPr>
          <a:xfrm>
            <a:off x="762000" y="1066800"/>
            <a:ext cx="1208580" cy="271938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C1E3E6E-B81D-4789-B053-8C0CCF875FB7}"/>
              </a:ext>
            </a:extLst>
          </p:cNvPr>
          <p:cNvPicPr>
            <a:picLocks noChangeAspect="1"/>
          </p:cNvPicPr>
          <p:nvPr/>
        </p:nvPicPr>
        <p:blipFill>
          <a:blip r:embed="rId4"/>
          <a:stretch>
            <a:fillRect/>
          </a:stretch>
        </p:blipFill>
        <p:spPr>
          <a:xfrm>
            <a:off x="951571" y="1254549"/>
            <a:ext cx="6965047" cy="2381874"/>
          </a:xfrm>
          <a:prstGeom prst="rect">
            <a:avLst/>
          </a:prstGeom>
          <a:solidFill>
            <a:srgbClr val="FFFF00"/>
          </a:solidFill>
        </p:spPr>
      </p:pic>
      <p:sp>
        <p:nvSpPr>
          <p:cNvPr id="3" name="TextBox 2"/>
          <p:cNvSpPr txBox="1"/>
          <p:nvPr/>
        </p:nvSpPr>
        <p:spPr>
          <a:xfrm>
            <a:off x="1676400" y="3786187"/>
            <a:ext cx="6981098" cy="2769989"/>
          </a:xfrm>
          <a:prstGeom prst="rect">
            <a:avLst/>
          </a:prstGeom>
          <a:noFill/>
        </p:spPr>
        <p:txBody>
          <a:bodyPr wrap="square" rtlCol="0">
            <a:spAutoFit/>
          </a:bodyPr>
          <a:lstStyle/>
          <a:p>
            <a:r>
              <a:rPr lang="en-US" sz="1600" dirty="0">
                <a:solidFill>
                  <a:schemeClr val="accent1"/>
                </a:solidFill>
                <a:latin typeface="Calibri" panose="020F0502020204030204" pitchFamily="34" charset="0"/>
                <a:cs typeface="Calibri" panose="020F0502020204030204" pitchFamily="34" charset="0"/>
              </a:rPr>
              <a:t>Percent Change = [(new value – original value) / original value] * 100</a:t>
            </a:r>
          </a:p>
          <a:p>
            <a:endParaRPr lang="en-US" sz="1600" dirty="0">
              <a:solidFill>
                <a:schemeClr val="accent1"/>
              </a:solidFill>
              <a:latin typeface="Calibri" panose="020F0502020204030204" pitchFamily="34" charset="0"/>
              <a:cs typeface="Calibri" panose="020F0502020204030204" pitchFamily="34" charset="0"/>
            </a:endParaRPr>
          </a:p>
          <a:p>
            <a:r>
              <a:rPr lang="en-US" sz="1600" dirty="0">
                <a:solidFill>
                  <a:schemeClr val="accent1"/>
                </a:solidFill>
                <a:latin typeface="Calibri" panose="020F0502020204030204" pitchFamily="34" charset="0"/>
                <a:cs typeface="Calibri" panose="020F0502020204030204" pitchFamily="34" charset="0"/>
              </a:rPr>
              <a:t>The difference between Month 12 (May 2021) – Month 1 (May 2020), divided by Month 1 (May 2020) * 100</a:t>
            </a:r>
          </a:p>
          <a:p>
            <a:endParaRPr lang="en-US" sz="1600" dirty="0">
              <a:solidFill>
                <a:schemeClr val="accent1"/>
              </a:solidFill>
              <a:latin typeface="Calibri" panose="020F0502020204030204" pitchFamily="34" charset="0"/>
              <a:cs typeface="Calibri" panose="020F0502020204030204" pitchFamily="34" charset="0"/>
            </a:endParaRPr>
          </a:p>
          <a:p>
            <a:r>
              <a:rPr lang="en-US" sz="1600" b="1" dirty="0">
                <a:solidFill>
                  <a:schemeClr val="accent1"/>
                </a:solidFill>
                <a:latin typeface="Calibri" panose="020F0502020204030204" pitchFamily="34" charset="0"/>
                <a:cs typeface="Calibri" panose="020F0502020204030204" pitchFamily="34" charset="0"/>
              </a:rPr>
              <a:t>Example</a:t>
            </a:r>
          </a:p>
          <a:p>
            <a:r>
              <a:rPr lang="en-US" sz="1600" dirty="0">
                <a:solidFill>
                  <a:schemeClr val="accent1"/>
                </a:solidFill>
                <a:latin typeface="Calibri" panose="020F0502020204030204" pitchFamily="34" charset="0"/>
                <a:cs typeface="Calibri" panose="020F0502020204030204" pitchFamily="34" charset="0"/>
              </a:rPr>
              <a:t>269.195 – 256.394 = 12.801</a:t>
            </a:r>
          </a:p>
          <a:p>
            <a:r>
              <a:rPr lang="en-US" sz="1600" dirty="0">
                <a:solidFill>
                  <a:schemeClr val="accent1"/>
                </a:solidFill>
                <a:latin typeface="Calibri" panose="020F0502020204030204" pitchFamily="34" charset="0"/>
                <a:cs typeface="Calibri" panose="020F0502020204030204" pitchFamily="34" charset="0"/>
              </a:rPr>
              <a:t>12.801 / 256.394 = .0499 * 100 = 4.99  OR  5%</a:t>
            </a:r>
          </a:p>
          <a:p>
            <a:endParaRPr lang="en-US" sz="1600" dirty="0">
              <a:solidFill>
                <a:schemeClr val="accent1"/>
              </a:solidFill>
              <a:latin typeface="Calibri" panose="020F0502020204030204" pitchFamily="34" charset="0"/>
              <a:cs typeface="Calibri" panose="020F0502020204030204" pitchFamily="34" charset="0"/>
            </a:endParaRPr>
          </a:p>
          <a:p>
            <a:r>
              <a:rPr lang="en-US" sz="1600" dirty="0">
                <a:solidFill>
                  <a:schemeClr val="accent1"/>
                </a:solidFill>
                <a:latin typeface="Calibri" panose="020F0502020204030204" pitchFamily="34" charset="0"/>
                <a:cs typeface="Calibri" panose="020F0502020204030204" pitchFamily="34" charset="0"/>
              </a:rPr>
              <a:t>The CPI for the most recent twelve-month period not subject to revision is 5%.</a:t>
            </a:r>
          </a:p>
          <a:p>
            <a:endParaRPr lang="en-US" sz="1400" dirty="0"/>
          </a:p>
        </p:txBody>
      </p:sp>
      <p:sp>
        <p:nvSpPr>
          <p:cNvPr id="4" name="Rectangle 3"/>
          <p:cNvSpPr/>
          <p:nvPr/>
        </p:nvSpPr>
        <p:spPr>
          <a:xfrm>
            <a:off x="3159416" y="3204696"/>
            <a:ext cx="501869" cy="348155"/>
          </a:xfrm>
          <a:prstGeom prst="rect">
            <a:avLst/>
          </a:prstGeom>
          <a:solidFill>
            <a:srgbClr val="FFFF00">
              <a:alpha val="1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C515B964-AB35-AB06-6B4D-295D9ADD3C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6" name="TextBox 5">
            <a:extLst>
              <a:ext uri="{FF2B5EF4-FFF2-40B4-BE49-F238E27FC236}">
                <a16:creationId xmlns:a16="http://schemas.microsoft.com/office/drawing/2014/main" id="{2DB48CBC-D3EE-6C21-2222-54C2BF7A5F2E}"/>
              </a:ext>
            </a:extLst>
          </p:cNvPr>
          <p:cNvSpPr txBox="1"/>
          <p:nvPr/>
        </p:nvSpPr>
        <p:spPr>
          <a:xfrm>
            <a:off x="763858" y="351257"/>
            <a:ext cx="5255941" cy="461665"/>
          </a:xfrm>
          <a:prstGeom prst="rect">
            <a:avLst/>
          </a:prstGeom>
          <a:noFill/>
        </p:spPr>
        <p:txBody>
          <a:bodyPr wrap="square">
            <a:spAutoFit/>
          </a:bodyPr>
          <a:lstStyle/>
          <a:p>
            <a:r>
              <a:rPr lang="en-US" sz="2400" b="1" dirty="0">
                <a:solidFill>
                  <a:schemeClr val="accent1"/>
                </a:solidFill>
                <a:latin typeface="Calibri" panose="020F0502020204030204" pitchFamily="34" charset="0"/>
                <a:cs typeface="Calibri" panose="020F0502020204030204" pitchFamily="34" charset="0"/>
              </a:rPr>
              <a:t>12 Month Percentage Change Formula</a:t>
            </a:r>
            <a:endParaRPr lang="en-US" sz="2400" b="1" dirty="0">
              <a:latin typeface="Calibri" panose="020F0502020204030204" pitchFamily="34" charset="0"/>
              <a:cs typeface="Calibri" panose="020F0502020204030204" pitchFamily="34" charset="0"/>
            </a:endParaRPr>
          </a:p>
        </p:txBody>
      </p:sp>
      <p:sp>
        <p:nvSpPr>
          <p:cNvPr id="7" name="Right Triangle 6">
            <a:extLst>
              <a:ext uri="{FF2B5EF4-FFF2-40B4-BE49-F238E27FC236}">
                <a16:creationId xmlns:a16="http://schemas.microsoft.com/office/drawing/2014/main" id="{090361C5-26E7-2AF0-C544-94DFB00A1BE5}"/>
              </a:ext>
            </a:extLst>
          </p:cNvPr>
          <p:cNvSpPr/>
          <p:nvPr/>
        </p:nvSpPr>
        <p:spPr>
          <a:xfrm flipV="1">
            <a:off x="0" y="1"/>
            <a:ext cx="2514600" cy="495300"/>
          </a:xfrm>
          <a:prstGeom prst="rtTriangle">
            <a:avLst/>
          </a:prstGeom>
          <a:solidFill>
            <a:srgbClr val="B2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525419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27000"/>
            <a:lum/>
          </a:blip>
          <a:srcRect/>
          <a:stretch>
            <a:fillRect l="-15000" r="-15000"/>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pPr algn="ctr"/>
            <a:r>
              <a:rPr lang="en-US" altLang="en-US" b="1" dirty="0">
                <a:latin typeface="Calibri" panose="020F0502020204030204" pitchFamily="34" charset="0"/>
                <a:cs typeface="Calibri" panose="020F0502020204030204" pitchFamily="34" charset="0"/>
              </a:rPr>
              <a:t>PPI – All Commodities</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A7395E87-57CA-5360-1BB5-8FB8921212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Tree>
    <p:custDataLst>
      <p:tags r:id="rId1"/>
    </p:custDataLst>
    <p:extLst>
      <p:ext uri="{BB962C8B-B14F-4D97-AF65-F5344CB8AC3E}">
        <p14:creationId xmlns:p14="http://schemas.microsoft.com/office/powerpoint/2010/main" val="24089333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1552402"/>
            <a:ext cx="7021152" cy="2554545"/>
          </a:xfrm>
          <a:prstGeom prst="rect">
            <a:avLst/>
          </a:prstGeom>
          <a:solidFill>
            <a:schemeClr val="accent6"/>
          </a:solidFill>
        </p:spPr>
        <p:txBody>
          <a:bodyPr wrap="square">
            <a:spAutoFit/>
          </a:bodyPr>
          <a:lstStyle/>
          <a:p>
            <a:r>
              <a:rPr lang="en-US" sz="2000" dirty="0">
                <a:solidFill>
                  <a:srgbClr val="2649A4"/>
                </a:solidFill>
                <a:latin typeface="Calibri" panose="020F0502020204030204" pitchFamily="34" charset="0"/>
                <a:cs typeface="Calibri" panose="020F0502020204030204" pitchFamily="34" charset="0"/>
              </a:rPr>
              <a:t>Upon request and adequate justification, the Procurement Officer may grant a price increase up to, but not to exceed, </a:t>
            </a:r>
            <a:r>
              <a:rPr lang="en-US" sz="2000" b="1" i="1" dirty="0">
                <a:solidFill>
                  <a:srgbClr val="2649A4"/>
                </a:solidFill>
                <a:latin typeface="Calibri" panose="020F0502020204030204" pitchFamily="34" charset="0"/>
                <a:cs typeface="Calibri" panose="020F0502020204030204" pitchFamily="34" charset="0"/>
              </a:rPr>
              <a:t>the unadjusted percent change </a:t>
            </a:r>
            <a:r>
              <a:rPr lang="en-US" sz="2000" dirty="0">
                <a:solidFill>
                  <a:srgbClr val="2649A4"/>
                </a:solidFill>
                <a:latin typeface="Calibri" panose="020F0502020204030204" pitchFamily="34" charset="0"/>
                <a:cs typeface="Calibri" panose="020F0502020204030204" pitchFamily="34" charset="0"/>
              </a:rPr>
              <a:t>for the </a:t>
            </a:r>
            <a:r>
              <a:rPr lang="en-US" sz="2000" b="1" i="1" dirty="0">
                <a:solidFill>
                  <a:srgbClr val="2649A4"/>
                </a:solidFill>
                <a:latin typeface="Calibri" panose="020F0502020204030204" pitchFamily="34" charset="0"/>
                <a:cs typeface="Calibri" panose="020F0502020204030204" pitchFamily="34" charset="0"/>
              </a:rPr>
              <a:t>most recent 12 months for which data is available, that is not subject to revision</a:t>
            </a:r>
            <a:r>
              <a:rPr lang="en-US" sz="2000" dirty="0">
                <a:solidFill>
                  <a:srgbClr val="2649A4"/>
                </a:solidFill>
                <a:latin typeface="Calibri" panose="020F0502020204030204" pitchFamily="34" charset="0"/>
                <a:cs typeface="Calibri" panose="020F0502020204030204" pitchFamily="34" charset="0"/>
              </a:rPr>
              <a:t>, in the Producer Price Indexes (PPI) </a:t>
            </a:r>
            <a:r>
              <a:rPr lang="en-US" sz="2000" b="1" i="1" dirty="0">
                <a:solidFill>
                  <a:srgbClr val="2649A4"/>
                </a:solidFill>
                <a:latin typeface="Calibri" panose="020F0502020204030204" pitchFamily="34" charset="0"/>
                <a:cs typeface="Calibri" panose="020F0502020204030204" pitchFamily="34" charset="0"/>
              </a:rPr>
              <a:t>for the applicable commodity, as determined by the Procurement Officer.</a:t>
            </a:r>
            <a:r>
              <a:rPr lang="en-US" sz="2000" dirty="0">
                <a:solidFill>
                  <a:srgbClr val="2649A4"/>
                </a:solidFill>
                <a:latin typeface="Calibri" panose="020F0502020204030204" pitchFamily="34" charset="0"/>
                <a:cs typeface="Calibri" panose="020F0502020204030204" pitchFamily="34" charset="0"/>
              </a:rPr>
              <a:t> The Bureau of Labor and Statistics publishes this information on the web at www.bls.gov (.) [07-7B180-1] 	</a:t>
            </a:r>
          </a:p>
        </p:txBody>
      </p:sp>
      <p:sp>
        <p:nvSpPr>
          <p:cNvPr id="3" name="TextBox 2"/>
          <p:cNvSpPr txBox="1"/>
          <p:nvPr/>
        </p:nvSpPr>
        <p:spPr>
          <a:xfrm>
            <a:off x="533400" y="4572000"/>
            <a:ext cx="7021153" cy="369332"/>
          </a:xfrm>
          <a:prstGeom prst="rect">
            <a:avLst/>
          </a:prstGeom>
          <a:noFill/>
        </p:spPr>
        <p:txBody>
          <a:bodyPr wrap="none" rtlCol="0">
            <a:spAutoFit/>
          </a:bodyPr>
          <a:lstStyle/>
          <a:p>
            <a:r>
              <a:rPr lang="en-US" dirty="0">
                <a:solidFill>
                  <a:srgbClr val="2649A4"/>
                </a:solidFill>
              </a:rPr>
              <a:t>*Based on when the price increase request is made by the vendor.</a:t>
            </a:r>
          </a:p>
        </p:txBody>
      </p:sp>
      <p:pic>
        <p:nvPicPr>
          <p:cNvPr id="4" name="Picture 3"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52AA840E-A415-4AFF-E61A-2951A430F8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6" name="TextBox 5">
            <a:extLst>
              <a:ext uri="{FF2B5EF4-FFF2-40B4-BE49-F238E27FC236}">
                <a16:creationId xmlns:a16="http://schemas.microsoft.com/office/drawing/2014/main" id="{17389E7D-435C-73AE-4AFD-7E14F5614C66}"/>
              </a:ext>
            </a:extLst>
          </p:cNvPr>
          <p:cNvSpPr txBox="1"/>
          <p:nvPr/>
        </p:nvSpPr>
        <p:spPr>
          <a:xfrm>
            <a:off x="685800" y="687240"/>
            <a:ext cx="6174178" cy="400110"/>
          </a:xfrm>
          <a:prstGeom prst="rect">
            <a:avLst/>
          </a:prstGeom>
          <a:noFill/>
        </p:spPr>
        <p:txBody>
          <a:bodyPr wrap="square">
            <a:spAutoFit/>
          </a:bodyPr>
          <a:lstStyle/>
          <a:p>
            <a:r>
              <a:rPr lang="en-US" sz="2000" b="1" dirty="0">
                <a:solidFill>
                  <a:srgbClr val="2649A4"/>
                </a:solidFill>
                <a:latin typeface="Calibri" panose="020F0502020204030204" pitchFamily="34" charset="0"/>
                <a:cs typeface="Calibri" panose="020F0502020204030204" pitchFamily="34" charset="0"/>
              </a:rPr>
              <a:t>PRICE ADJUSTMENTS – LIMITED BY PPI (JAN 2006</a:t>
            </a:r>
            <a:r>
              <a:rPr lang="en-US" b="1" dirty="0">
                <a:solidFill>
                  <a:srgbClr val="2649A4"/>
                </a:solidFill>
                <a:latin typeface="Arial" panose="020B0604020202020204" pitchFamily="34" charset="0"/>
              </a:rPr>
              <a:t>)</a:t>
            </a:r>
          </a:p>
        </p:txBody>
      </p:sp>
    </p:spTree>
    <p:custDataLst>
      <p:tags r:id="rId1"/>
    </p:custDataLst>
    <p:extLst>
      <p:ext uri="{BB962C8B-B14F-4D97-AF65-F5344CB8AC3E}">
        <p14:creationId xmlns:p14="http://schemas.microsoft.com/office/powerpoint/2010/main" val="25855691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6FAC7A-F84E-1EC9-8F72-A40BED1C3949}"/>
              </a:ext>
            </a:extLst>
          </p:cNvPr>
          <p:cNvSpPr/>
          <p:nvPr/>
        </p:nvSpPr>
        <p:spPr>
          <a:xfrm>
            <a:off x="838200" y="685800"/>
            <a:ext cx="903170" cy="5410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A952DBE0-F1FF-B34B-14A4-86FAEF646EDD}"/>
              </a:ext>
            </a:extLst>
          </p:cNvPr>
          <p:cNvSpPr/>
          <p:nvPr/>
        </p:nvSpPr>
        <p:spPr>
          <a:xfrm>
            <a:off x="990600" y="838200"/>
            <a:ext cx="7239000" cy="5257800"/>
          </a:xfrm>
          <a:prstGeom prst="rect">
            <a:avLst/>
          </a:prstGeom>
          <a:gradFill flip="none" rotWithShape="1">
            <a:gsLst>
              <a:gs pos="0">
                <a:srgbClr val="B2BEDF">
                  <a:tint val="66000"/>
                  <a:satMod val="160000"/>
                </a:srgbClr>
              </a:gs>
              <a:gs pos="50000">
                <a:srgbClr val="B2BEDF">
                  <a:tint val="44500"/>
                  <a:satMod val="160000"/>
                </a:srgbClr>
              </a:gs>
              <a:gs pos="100000">
                <a:srgbClr val="B2BEDF">
                  <a:tint val="23500"/>
                  <a:satMod val="160000"/>
                </a:srgb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AE3F7A0-E7CC-4669-9796-1981B5873673}"/>
              </a:ext>
            </a:extLst>
          </p:cNvPr>
          <p:cNvPicPr>
            <a:picLocks noChangeAspect="1"/>
          </p:cNvPicPr>
          <p:nvPr/>
        </p:nvPicPr>
        <p:blipFill>
          <a:blip r:embed="rId4"/>
          <a:stretch>
            <a:fillRect/>
          </a:stretch>
        </p:blipFill>
        <p:spPr>
          <a:xfrm>
            <a:off x="1219200" y="2464068"/>
            <a:ext cx="4446470" cy="3318370"/>
          </a:xfrm>
          <a:prstGeom prst="rect">
            <a:avLst/>
          </a:prstGeom>
        </p:spPr>
      </p:pic>
      <p:pic>
        <p:nvPicPr>
          <p:cNvPr id="2" name="Picture 1">
            <a:extLst>
              <a:ext uri="{FF2B5EF4-FFF2-40B4-BE49-F238E27FC236}">
                <a16:creationId xmlns:a16="http://schemas.microsoft.com/office/drawing/2014/main" id="{F62E01C5-3F19-4A02-B75B-903A0AF86633}"/>
              </a:ext>
            </a:extLst>
          </p:cNvPr>
          <p:cNvPicPr>
            <a:picLocks noChangeAspect="1"/>
          </p:cNvPicPr>
          <p:nvPr/>
        </p:nvPicPr>
        <p:blipFill>
          <a:blip r:embed="rId5"/>
          <a:stretch>
            <a:fillRect/>
          </a:stretch>
        </p:blipFill>
        <p:spPr>
          <a:xfrm>
            <a:off x="1222148" y="1016141"/>
            <a:ext cx="5814463" cy="1026082"/>
          </a:xfrm>
          <a:prstGeom prst="rect">
            <a:avLst/>
          </a:prstGeom>
        </p:spPr>
      </p:pic>
      <p:sp>
        <p:nvSpPr>
          <p:cNvPr id="10" name="Rectangle 9"/>
          <p:cNvSpPr/>
          <p:nvPr/>
        </p:nvSpPr>
        <p:spPr>
          <a:xfrm>
            <a:off x="5739533" y="1738796"/>
            <a:ext cx="407211" cy="514350"/>
          </a:xfrm>
          <a:prstGeom prst="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1" name="Rectangle 10"/>
          <p:cNvSpPr/>
          <p:nvPr/>
        </p:nvSpPr>
        <p:spPr>
          <a:xfrm>
            <a:off x="3048000" y="5410200"/>
            <a:ext cx="533400" cy="228600"/>
          </a:xfrm>
          <a:prstGeom prst="rect">
            <a:avLst/>
          </a:prstGeom>
          <a:noFill/>
          <a:ln w="38100"/>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12" name="TextBox 11"/>
          <p:cNvSpPr txBox="1"/>
          <p:nvPr/>
        </p:nvSpPr>
        <p:spPr>
          <a:xfrm>
            <a:off x="5867400" y="3938587"/>
            <a:ext cx="1752600" cy="369332"/>
          </a:xfrm>
          <a:prstGeom prst="rect">
            <a:avLst/>
          </a:prstGeom>
          <a:noFill/>
        </p:spPr>
        <p:txBody>
          <a:bodyPr wrap="square" rtlCol="0">
            <a:spAutoFit/>
          </a:bodyPr>
          <a:lstStyle/>
          <a:p>
            <a:r>
              <a:rPr lang="en-US" dirty="0">
                <a:solidFill>
                  <a:schemeClr val="accent1"/>
                </a:solidFill>
                <a:latin typeface="Calibri" panose="020F0502020204030204" pitchFamily="34" charset="0"/>
                <a:cs typeface="Calibri" panose="020F0502020204030204" pitchFamily="34" charset="0"/>
              </a:rPr>
              <a:t>Provisional Data</a:t>
            </a:r>
          </a:p>
        </p:txBody>
      </p:sp>
      <p:cxnSp>
        <p:nvCxnSpPr>
          <p:cNvPr id="14" name="Straight Arrow Connector 13"/>
          <p:cNvCxnSpPr>
            <a:cxnSpLocks/>
            <a:stCxn id="12" idx="2"/>
            <a:endCxn id="11" idx="0"/>
          </p:cNvCxnSpPr>
          <p:nvPr/>
        </p:nvCxnSpPr>
        <p:spPr>
          <a:xfrm flipH="1">
            <a:off x="3314700" y="4307919"/>
            <a:ext cx="3429000" cy="110228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cxnSpLocks/>
            <a:stCxn id="12" idx="0"/>
            <a:endCxn id="10" idx="2"/>
          </p:cNvCxnSpPr>
          <p:nvPr/>
        </p:nvCxnSpPr>
        <p:spPr>
          <a:xfrm flipH="1" flipV="1">
            <a:off x="5943139" y="2253146"/>
            <a:ext cx="800561" cy="168544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pic>
        <p:nvPicPr>
          <p:cNvPr id="3" name="Picture 2"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85FA9F64-9468-350B-8E00-F4007847434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820" y="6263837"/>
            <a:ext cx="1208580" cy="517963"/>
          </a:xfrm>
          <a:prstGeom prst="rect">
            <a:avLst/>
          </a:prstGeom>
        </p:spPr>
      </p:pic>
      <p:sp>
        <p:nvSpPr>
          <p:cNvPr id="23" name="Right Triangle 22">
            <a:extLst>
              <a:ext uri="{FF2B5EF4-FFF2-40B4-BE49-F238E27FC236}">
                <a16:creationId xmlns:a16="http://schemas.microsoft.com/office/drawing/2014/main" id="{5A373ED8-C1A8-6E88-BE6F-2768EFA81AD1}"/>
              </a:ext>
            </a:extLst>
          </p:cNvPr>
          <p:cNvSpPr/>
          <p:nvPr/>
        </p:nvSpPr>
        <p:spPr>
          <a:xfrm flipV="1">
            <a:off x="0" y="1"/>
            <a:ext cx="2514600" cy="495300"/>
          </a:xfrm>
          <a:prstGeom prst="r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653196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57800" y="5780985"/>
            <a:ext cx="2633670" cy="369332"/>
          </a:xfrm>
          <a:prstGeom prst="rect">
            <a:avLst/>
          </a:prstGeom>
        </p:spPr>
        <p:txBody>
          <a:bodyPr wrap="none">
            <a:spAutoFit/>
          </a:bodyPr>
          <a:lstStyle/>
          <a:p>
            <a:r>
              <a:rPr lang="en-US" dirty="0">
                <a:hlinkClick r:id="rId4"/>
              </a:rPr>
              <a:t>https://www.bls.gov/ppi/</a:t>
            </a:r>
            <a:r>
              <a:rPr lang="en-US" dirty="0"/>
              <a:t> </a:t>
            </a:r>
          </a:p>
        </p:txBody>
      </p:sp>
      <p:grpSp>
        <p:nvGrpSpPr>
          <p:cNvPr id="7" name="Group 6">
            <a:extLst>
              <a:ext uri="{FF2B5EF4-FFF2-40B4-BE49-F238E27FC236}">
                <a16:creationId xmlns:a16="http://schemas.microsoft.com/office/drawing/2014/main" id="{36282168-8157-5DF5-2332-A6788FE5832A}"/>
              </a:ext>
            </a:extLst>
          </p:cNvPr>
          <p:cNvGrpSpPr/>
          <p:nvPr/>
        </p:nvGrpSpPr>
        <p:grpSpPr>
          <a:xfrm>
            <a:off x="1009648" y="893756"/>
            <a:ext cx="7124703" cy="5048378"/>
            <a:chOff x="1409697" y="866711"/>
            <a:chExt cx="5984088" cy="4543489"/>
          </a:xfrm>
        </p:grpSpPr>
        <p:sp>
          <p:nvSpPr>
            <p:cNvPr id="9" name="Rectangle 8">
              <a:extLst>
                <a:ext uri="{FF2B5EF4-FFF2-40B4-BE49-F238E27FC236}">
                  <a16:creationId xmlns:a16="http://schemas.microsoft.com/office/drawing/2014/main" id="{1B1AADDE-5558-9AA7-448A-8BA210B52C6A}"/>
                </a:ext>
              </a:extLst>
            </p:cNvPr>
            <p:cNvSpPr/>
            <p:nvPr/>
          </p:nvSpPr>
          <p:spPr>
            <a:xfrm>
              <a:off x="1409697" y="866711"/>
              <a:ext cx="1790703" cy="4543489"/>
            </a:xfrm>
            <a:prstGeom prst="rect">
              <a:avLst/>
            </a:prstGeom>
            <a:solidFill>
              <a:srgbClr val="4B84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a:stretch>
              <a:fillRect/>
            </a:stretch>
          </p:blipFill>
          <p:spPr>
            <a:xfrm>
              <a:off x="1621635" y="1076325"/>
              <a:ext cx="5772150" cy="4181475"/>
            </a:xfrm>
            <a:prstGeom prst="rect">
              <a:avLst/>
            </a:prstGeom>
          </p:spPr>
        </p:pic>
        <p:sp>
          <p:nvSpPr>
            <p:cNvPr id="4" name="Down Arrow 3"/>
            <p:cNvSpPr/>
            <p:nvPr/>
          </p:nvSpPr>
          <p:spPr>
            <a:xfrm rot="2366367">
              <a:off x="5107587" y="3251405"/>
              <a:ext cx="179188" cy="684303"/>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5" name="Picture 4"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F5C1DEB7-6F9C-929F-9788-46E44B4571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6" name="Right Triangle 5">
            <a:extLst>
              <a:ext uri="{FF2B5EF4-FFF2-40B4-BE49-F238E27FC236}">
                <a16:creationId xmlns:a16="http://schemas.microsoft.com/office/drawing/2014/main" id="{29751D94-7BE3-0082-7DAD-E8846A2390D4}"/>
              </a:ext>
            </a:extLst>
          </p:cNvPr>
          <p:cNvSpPr/>
          <p:nvPr/>
        </p:nvSpPr>
        <p:spPr>
          <a:xfrm flipV="1">
            <a:off x="0" y="1"/>
            <a:ext cx="2514600" cy="495300"/>
          </a:xfrm>
          <a:prstGeom prst="rtTriangle">
            <a:avLst/>
          </a:prstGeom>
          <a:solidFill>
            <a:srgbClr val="B2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4A098CC9-32AA-8199-2B21-CD590A087C55}"/>
              </a:ext>
            </a:extLst>
          </p:cNvPr>
          <p:cNvSpPr txBox="1"/>
          <p:nvPr/>
        </p:nvSpPr>
        <p:spPr>
          <a:xfrm>
            <a:off x="1009648" y="277657"/>
            <a:ext cx="3124200" cy="461665"/>
          </a:xfrm>
          <a:prstGeom prst="rect">
            <a:avLst/>
          </a:prstGeom>
          <a:noFill/>
        </p:spPr>
        <p:txBody>
          <a:bodyPr wrap="square" rtlCol="0">
            <a:spAutoFit/>
          </a:bodyPr>
          <a:lstStyle/>
          <a:p>
            <a:r>
              <a:rPr lang="en-US" sz="2400" b="1" dirty="0">
                <a:solidFill>
                  <a:srgbClr val="2649A4"/>
                </a:solidFill>
                <a:latin typeface="Calibri" panose="020F0502020204030204" pitchFamily="34" charset="0"/>
                <a:cs typeface="Calibri" panose="020F0502020204030204" pitchFamily="34" charset="0"/>
              </a:rPr>
              <a:t>PPI – All Commodities</a:t>
            </a:r>
          </a:p>
        </p:txBody>
      </p:sp>
      <p:sp>
        <p:nvSpPr>
          <p:cNvPr id="11" name="Isosceles Triangle 10">
            <a:extLst>
              <a:ext uri="{FF2B5EF4-FFF2-40B4-BE49-F238E27FC236}">
                <a16:creationId xmlns:a16="http://schemas.microsoft.com/office/drawing/2014/main" id="{577A306E-85E8-7D5A-2898-96BBD2275906}"/>
              </a:ext>
            </a:extLst>
          </p:cNvPr>
          <p:cNvSpPr/>
          <p:nvPr/>
        </p:nvSpPr>
        <p:spPr>
          <a:xfrm rot="5400000">
            <a:off x="-208358" y="2037158"/>
            <a:ext cx="1826411" cy="1409696"/>
          </a:xfrm>
          <a:prstGeom prst="triangle">
            <a:avLst>
              <a:gd name="adj" fmla="val 53154"/>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272494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sosceles Triangle 7">
            <a:extLst>
              <a:ext uri="{FF2B5EF4-FFF2-40B4-BE49-F238E27FC236}">
                <a16:creationId xmlns:a16="http://schemas.microsoft.com/office/drawing/2014/main" id="{7A1844FD-7FD3-2995-94D0-9724BD53F0DB}"/>
              </a:ext>
            </a:extLst>
          </p:cNvPr>
          <p:cNvSpPr/>
          <p:nvPr/>
        </p:nvSpPr>
        <p:spPr>
          <a:xfrm rot="12560389">
            <a:off x="-594128" y="796562"/>
            <a:ext cx="3639278" cy="1371604"/>
          </a:xfrm>
          <a:prstGeom prst="triangle">
            <a:avLst>
              <a:gd name="adj" fmla="val 78019"/>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4FAE471-24CE-A65E-5D8D-C6B1F49B487B}"/>
              </a:ext>
            </a:extLst>
          </p:cNvPr>
          <p:cNvSpPr/>
          <p:nvPr/>
        </p:nvSpPr>
        <p:spPr>
          <a:xfrm>
            <a:off x="762000" y="1066800"/>
            <a:ext cx="7391400" cy="4800600"/>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142999" y="1371600"/>
            <a:ext cx="6661597" cy="4190999"/>
          </a:xfrm>
          <a:prstGeom prst="rect">
            <a:avLst/>
          </a:prstGeom>
        </p:spPr>
      </p:pic>
      <p:sp>
        <p:nvSpPr>
          <p:cNvPr id="3" name="Down Arrow 2"/>
          <p:cNvSpPr/>
          <p:nvPr/>
        </p:nvSpPr>
        <p:spPr>
          <a:xfrm rot="5400000">
            <a:off x="2483351" y="1963158"/>
            <a:ext cx="241806" cy="735091"/>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762000" y="515730"/>
            <a:ext cx="2890663" cy="461665"/>
          </a:xfrm>
          <a:prstGeom prst="rect">
            <a:avLst/>
          </a:prstGeom>
          <a:noFill/>
        </p:spPr>
        <p:txBody>
          <a:bodyPr wrap="none" rtlCol="0">
            <a:spAutoFit/>
          </a:bodyPr>
          <a:lstStyle/>
          <a:p>
            <a:r>
              <a:rPr lang="en-US" sz="2400" b="1" dirty="0">
                <a:solidFill>
                  <a:srgbClr val="2649A4"/>
                </a:solidFill>
                <a:latin typeface="Calibri" panose="020F0502020204030204" pitchFamily="34" charset="0"/>
                <a:cs typeface="Calibri" panose="020F0502020204030204" pitchFamily="34" charset="0"/>
              </a:rPr>
              <a:t>PPI - All commodities</a:t>
            </a:r>
          </a:p>
        </p:txBody>
      </p:sp>
      <p:pic>
        <p:nvPicPr>
          <p:cNvPr id="5" name="Picture 4"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25CC8B2D-E64E-FAF5-D648-E30C153EE9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Tree>
    <p:custDataLst>
      <p:tags r:id="rId1"/>
    </p:custDataLst>
    <p:extLst>
      <p:ext uri="{BB962C8B-B14F-4D97-AF65-F5344CB8AC3E}">
        <p14:creationId xmlns:p14="http://schemas.microsoft.com/office/powerpoint/2010/main" val="213064581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DBA2EE0-46AC-7448-2021-1A0E212918C9}"/>
              </a:ext>
            </a:extLst>
          </p:cNvPr>
          <p:cNvGrpSpPr/>
          <p:nvPr/>
        </p:nvGrpSpPr>
        <p:grpSpPr>
          <a:xfrm>
            <a:off x="325312" y="978932"/>
            <a:ext cx="8209088" cy="4888468"/>
            <a:chOff x="325312" y="978932"/>
            <a:chExt cx="6837488" cy="4038600"/>
          </a:xfrm>
        </p:grpSpPr>
        <p:sp>
          <p:nvSpPr>
            <p:cNvPr id="4" name="Rectangle 3">
              <a:extLst>
                <a:ext uri="{FF2B5EF4-FFF2-40B4-BE49-F238E27FC236}">
                  <a16:creationId xmlns:a16="http://schemas.microsoft.com/office/drawing/2014/main" id="{B75CF46E-3C63-FE10-77C2-8E0AA8754603}"/>
                </a:ext>
              </a:extLst>
            </p:cNvPr>
            <p:cNvSpPr/>
            <p:nvPr/>
          </p:nvSpPr>
          <p:spPr>
            <a:xfrm>
              <a:off x="325312" y="978932"/>
              <a:ext cx="1066800" cy="4038600"/>
            </a:xfrm>
            <a:prstGeom prst="rect">
              <a:avLst/>
            </a:prstGeom>
            <a:solidFill>
              <a:srgbClr val="B2BE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533400" y="1177795"/>
              <a:ext cx="6629400" cy="3667694"/>
            </a:xfrm>
            <a:prstGeom prst="rect">
              <a:avLst/>
            </a:prstGeom>
          </p:spPr>
        </p:pic>
      </p:grpSp>
      <p:sp>
        <p:nvSpPr>
          <p:cNvPr id="3" name="Down Arrow 2"/>
          <p:cNvSpPr/>
          <p:nvPr/>
        </p:nvSpPr>
        <p:spPr>
          <a:xfrm rot="16200000">
            <a:off x="4099004" y="1866901"/>
            <a:ext cx="228599" cy="761998"/>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575142" y="358329"/>
            <a:ext cx="2890663" cy="461665"/>
          </a:xfrm>
          <a:prstGeom prst="rect">
            <a:avLst/>
          </a:prstGeom>
          <a:noFill/>
        </p:spPr>
        <p:txBody>
          <a:bodyPr wrap="none" rtlCol="0">
            <a:spAutoFit/>
          </a:bodyPr>
          <a:lstStyle/>
          <a:p>
            <a:r>
              <a:rPr lang="en-US" sz="2400" b="1" dirty="0">
                <a:solidFill>
                  <a:srgbClr val="2649A4"/>
                </a:solidFill>
                <a:latin typeface="Calibri" panose="020F0502020204030204" pitchFamily="34" charset="0"/>
                <a:cs typeface="Calibri" panose="020F0502020204030204" pitchFamily="34" charset="0"/>
              </a:rPr>
              <a:t>PPI - All commodities</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42BE85BE-8850-EAFE-03F6-D5B69B7F26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10" name="Isosceles Triangle 9">
            <a:extLst>
              <a:ext uri="{FF2B5EF4-FFF2-40B4-BE49-F238E27FC236}">
                <a16:creationId xmlns:a16="http://schemas.microsoft.com/office/drawing/2014/main" id="{4657FC2C-D8A6-30D5-19EA-93377DBA837D}"/>
              </a:ext>
            </a:extLst>
          </p:cNvPr>
          <p:cNvSpPr/>
          <p:nvPr/>
        </p:nvSpPr>
        <p:spPr>
          <a:xfrm rot="5400000">
            <a:off x="-73152" y="73153"/>
            <a:ext cx="1060704" cy="914400"/>
          </a:xfrm>
          <a:prstGeom prst="triangle">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7277833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F1296DB-654C-91F6-963C-F04551D72D74}"/>
              </a:ext>
            </a:extLst>
          </p:cNvPr>
          <p:cNvGrpSpPr/>
          <p:nvPr/>
        </p:nvGrpSpPr>
        <p:grpSpPr>
          <a:xfrm>
            <a:off x="467821" y="1060705"/>
            <a:ext cx="7837980" cy="4892759"/>
            <a:chOff x="618627" y="1207532"/>
            <a:chExt cx="6711241" cy="4202668"/>
          </a:xfrm>
        </p:grpSpPr>
        <p:sp>
          <p:nvSpPr>
            <p:cNvPr id="7" name="Rectangle 6">
              <a:extLst>
                <a:ext uri="{FF2B5EF4-FFF2-40B4-BE49-F238E27FC236}">
                  <a16:creationId xmlns:a16="http://schemas.microsoft.com/office/drawing/2014/main" id="{78EB8CF7-F415-DE22-EB11-0FEAB5AC0CFA}"/>
                </a:ext>
              </a:extLst>
            </p:cNvPr>
            <p:cNvSpPr/>
            <p:nvPr/>
          </p:nvSpPr>
          <p:spPr>
            <a:xfrm>
              <a:off x="618627" y="1207532"/>
              <a:ext cx="2048373" cy="4202668"/>
            </a:xfrm>
            <a:prstGeom prst="rect">
              <a:avLst/>
            </a:prstGeom>
            <a:solidFill>
              <a:srgbClr val="B2BE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stretch>
              <a:fillRect/>
            </a:stretch>
          </p:blipFill>
          <p:spPr>
            <a:xfrm>
              <a:off x="1057070" y="1558795"/>
              <a:ext cx="6272798" cy="3470405"/>
            </a:xfrm>
            <a:prstGeom prst="rect">
              <a:avLst/>
            </a:prstGeom>
          </p:spPr>
        </p:pic>
        <p:sp>
          <p:nvSpPr>
            <p:cNvPr id="3" name="Down Arrow 2"/>
            <p:cNvSpPr/>
            <p:nvPr/>
          </p:nvSpPr>
          <p:spPr>
            <a:xfrm rot="5400000">
              <a:off x="2199543" y="3418745"/>
              <a:ext cx="228601" cy="706312"/>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4" name="TextBox 3"/>
          <p:cNvSpPr txBox="1"/>
          <p:nvPr/>
        </p:nvSpPr>
        <p:spPr>
          <a:xfrm>
            <a:off x="589866" y="394569"/>
            <a:ext cx="2890663" cy="461665"/>
          </a:xfrm>
          <a:prstGeom prst="rect">
            <a:avLst/>
          </a:prstGeom>
          <a:noFill/>
        </p:spPr>
        <p:txBody>
          <a:bodyPr wrap="none" rtlCol="0">
            <a:spAutoFit/>
          </a:bodyPr>
          <a:lstStyle/>
          <a:p>
            <a:r>
              <a:rPr lang="en-US" sz="2400" b="1" dirty="0">
                <a:solidFill>
                  <a:schemeClr val="accent1"/>
                </a:solidFill>
                <a:latin typeface="Calibri" panose="020F0502020204030204" pitchFamily="34" charset="0"/>
                <a:cs typeface="Calibri" panose="020F0502020204030204" pitchFamily="34" charset="0"/>
              </a:rPr>
              <a:t>PPI - All commodities</a:t>
            </a:r>
          </a:p>
        </p:txBody>
      </p:sp>
      <p:pic>
        <p:nvPicPr>
          <p:cNvPr id="5" name="Picture 4"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3338E581-8811-FED6-7516-A638107EFD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8" name="Isosceles Triangle 7">
            <a:extLst>
              <a:ext uri="{FF2B5EF4-FFF2-40B4-BE49-F238E27FC236}">
                <a16:creationId xmlns:a16="http://schemas.microsoft.com/office/drawing/2014/main" id="{377D51B7-9F52-61A6-7320-C6B9DD3C63EA}"/>
              </a:ext>
            </a:extLst>
          </p:cNvPr>
          <p:cNvSpPr/>
          <p:nvPr/>
        </p:nvSpPr>
        <p:spPr>
          <a:xfrm rot="5400000">
            <a:off x="-73152" y="73153"/>
            <a:ext cx="1060704" cy="914400"/>
          </a:xfrm>
          <a:prstGeom prst="triangle">
            <a:avLst>
              <a:gd name="adj" fmla="val 0"/>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76954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2000"/>
            <a:lum/>
          </a:blip>
          <a:srcRect/>
          <a:stretch>
            <a:fillRect l="-6000" r="-6000"/>
          </a:stretch>
        </a:blip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p:txBody>
          <a:bodyPr/>
          <a:lstStyle/>
          <a:p>
            <a:r>
              <a:rPr lang="en-US" altLang="en-US" dirty="0">
                <a:latin typeface="Calibri" panose="020F0502020204030204" pitchFamily="34" charset="0"/>
                <a:cs typeface="Calibri" panose="020F0502020204030204" pitchFamily="34" charset="0"/>
              </a:rPr>
              <a:t>CPI – Other Goods &amp; Services</a:t>
            </a:r>
          </a:p>
        </p:txBody>
      </p:sp>
      <p:sp>
        <p:nvSpPr>
          <p:cNvPr id="3" name="Subtitle 2"/>
          <p:cNvSpPr>
            <a:spLocks noGrp="1"/>
          </p:cNvSpPr>
          <p:nvPr>
            <p:ph type="subTitle" idx="1"/>
          </p:nvPr>
        </p:nvSpPr>
        <p:spPr/>
        <p:txBody>
          <a:bodyPr rtlCol="0">
            <a:normAutofit/>
          </a:bodyPr>
          <a:lstStyle/>
          <a:p>
            <a:pPr fontAlgn="auto">
              <a:spcAft>
                <a:spcPts val="0"/>
              </a:spcAft>
              <a:defRPr/>
            </a:pPr>
            <a:r>
              <a:rPr lang="en-US" sz="2400" b="1" dirty="0">
                <a:solidFill>
                  <a:schemeClr val="accent3">
                    <a:lumMod val="75000"/>
                  </a:schemeClr>
                </a:solidFill>
                <a:latin typeface="Calibri" panose="020F0502020204030204" pitchFamily="34" charset="0"/>
                <a:cs typeface="Calibri" panose="020F0502020204030204" pitchFamily="34" charset="0"/>
              </a:rPr>
              <a:t>Using The BLS Tables</a:t>
            </a:r>
          </a:p>
        </p:txBody>
      </p:sp>
      <p:pic>
        <p:nvPicPr>
          <p:cNvPr id="4" name="Picture 3"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B4160B1F-B770-68B4-7029-BB1E56ED21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8600" y="6187637"/>
            <a:ext cx="1208580" cy="517963"/>
          </a:xfrm>
          <a:prstGeom prst="rect">
            <a:avLst/>
          </a:prstGeom>
        </p:spPr>
      </p:pic>
    </p:spTree>
    <p:custDataLst>
      <p:tags r:id="rId1"/>
    </p:custDataLst>
    <p:extLst>
      <p:ext uri="{BB962C8B-B14F-4D97-AF65-F5344CB8AC3E}">
        <p14:creationId xmlns:p14="http://schemas.microsoft.com/office/powerpoint/2010/main" val="18205860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6E215C98-B059-75DC-B257-28FA75467E11}"/>
              </a:ext>
            </a:extLst>
          </p:cNvPr>
          <p:cNvGrpSpPr/>
          <p:nvPr/>
        </p:nvGrpSpPr>
        <p:grpSpPr>
          <a:xfrm>
            <a:off x="609600" y="1219200"/>
            <a:ext cx="7620000" cy="4800600"/>
            <a:chOff x="762000" y="1371600"/>
            <a:chExt cx="6248400" cy="3851405"/>
          </a:xfrm>
        </p:grpSpPr>
        <p:sp>
          <p:nvSpPr>
            <p:cNvPr id="9" name="Rectangle 8">
              <a:extLst>
                <a:ext uri="{FF2B5EF4-FFF2-40B4-BE49-F238E27FC236}">
                  <a16:creationId xmlns:a16="http://schemas.microsoft.com/office/drawing/2014/main" id="{1F264E22-5778-88FB-9CFF-D7C154FFE3C6}"/>
                </a:ext>
              </a:extLst>
            </p:cNvPr>
            <p:cNvSpPr/>
            <p:nvPr/>
          </p:nvSpPr>
          <p:spPr>
            <a:xfrm>
              <a:off x="762000" y="1371600"/>
              <a:ext cx="1905000" cy="3851405"/>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013067" y="1634995"/>
              <a:ext cx="5997333" cy="3318005"/>
            </a:xfrm>
            <a:prstGeom prst="rect">
              <a:avLst/>
            </a:prstGeom>
          </p:spPr>
        </p:pic>
        <p:sp>
          <p:nvSpPr>
            <p:cNvPr id="3" name="Down Arrow 2"/>
            <p:cNvSpPr/>
            <p:nvPr/>
          </p:nvSpPr>
          <p:spPr>
            <a:xfrm rot="3052887">
              <a:off x="2272781" y="3473769"/>
              <a:ext cx="254953" cy="873152"/>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grpSp>
      <p:sp>
        <p:nvSpPr>
          <p:cNvPr id="8" name="TextBox 7"/>
          <p:cNvSpPr txBox="1"/>
          <p:nvPr/>
        </p:nvSpPr>
        <p:spPr>
          <a:xfrm>
            <a:off x="762000" y="571566"/>
            <a:ext cx="2890663" cy="461665"/>
          </a:xfrm>
          <a:prstGeom prst="rect">
            <a:avLst/>
          </a:prstGeom>
          <a:noFill/>
        </p:spPr>
        <p:txBody>
          <a:bodyPr wrap="none" rtlCol="0">
            <a:spAutoFit/>
          </a:bodyPr>
          <a:lstStyle/>
          <a:p>
            <a:r>
              <a:rPr lang="en-US" sz="2400" b="1" dirty="0">
                <a:solidFill>
                  <a:srgbClr val="2649A4"/>
                </a:solidFill>
                <a:latin typeface="Calibri" panose="020F0502020204030204" pitchFamily="34" charset="0"/>
                <a:cs typeface="Calibri" panose="020F0502020204030204" pitchFamily="34" charset="0"/>
              </a:rPr>
              <a:t>PPI - All commodities</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6DF66D17-9570-347A-ACB9-4A3FB6EA8F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6" name="Right Triangle 5">
            <a:extLst>
              <a:ext uri="{FF2B5EF4-FFF2-40B4-BE49-F238E27FC236}">
                <a16:creationId xmlns:a16="http://schemas.microsoft.com/office/drawing/2014/main" id="{0E50B5C6-98E4-8AA9-41D7-6B126DB805C5}"/>
              </a:ext>
            </a:extLst>
          </p:cNvPr>
          <p:cNvSpPr/>
          <p:nvPr/>
        </p:nvSpPr>
        <p:spPr>
          <a:xfrm flipV="1">
            <a:off x="0" y="1"/>
            <a:ext cx="2514600" cy="495300"/>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8602536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746D6F4-5410-4B81-5625-A9D65CAC7195}"/>
              </a:ext>
            </a:extLst>
          </p:cNvPr>
          <p:cNvGrpSpPr/>
          <p:nvPr/>
        </p:nvGrpSpPr>
        <p:grpSpPr>
          <a:xfrm>
            <a:off x="533400" y="1143000"/>
            <a:ext cx="8153400" cy="4724400"/>
            <a:chOff x="533400" y="1143000"/>
            <a:chExt cx="6858000" cy="3962400"/>
          </a:xfrm>
        </p:grpSpPr>
        <p:sp>
          <p:nvSpPr>
            <p:cNvPr id="4" name="Rectangle 3">
              <a:extLst>
                <a:ext uri="{FF2B5EF4-FFF2-40B4-BE49-F238E27FC236}">
                  <a16:creationId xmlns:a16="http://schemas.microsoft.com/office/drawing/2014/main" id="{0538535D-B22B-2958-0F6B-037AC73EB71D}"/>
                </a:ext>
              </a:extLst>
            </p:cNvPr>
            <p:cNvSpPr/>
            <p:nvPr/>
          </p:nvSpPr>
          <p:spPr>
            <a:xfrm>
              <a:off x="533400" y="1143000"/>
              <a:ext cx="1524000" cy="3962400"/>
            </a:xfrm>
            <a:prstGeom prst="rect">
              <a:avLst/>
            </a:prstGeom>
            <a:solidFill>
              <a:srgbClr val="D1E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5A38527-719F-4C12-E62C-DF41D7A68BD1}"/>
                </a:ext>
              </a:extLst>
            </p:cNvPr>
            <p:cNvSpPr/>
            <p:nvPr/>
          </p:nvSpPr>
          <p:spPr>
            <a:xfrm>
              <a:off x="5867400" y="1143000"/>
              <a:ext cx="1524000" cy="3962400"/>
            </a:xfrm>
            <a:prstGeom prst="rect">
              <a:avLst/>
            </a:prstGeom>
            <a:solidFill>
              <a:srgbClr val="D1E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762000" y="1380375"/>
              <a:ext cx="6410530" cy="3546605"/>
            </a:xfrm>
            <a:prstGeom prst="rect">
              <a:avLst/>
            </a:prstGeom>
          </p:spPr>
        </p:pic>
        <p:sp>
          <p:nvSpPr>
            <p:cNvPr id="3" name="Down Arrow 2"/>
            <p:cNvSpPr/>
            <p:nvPr/>
          </p:nvSpPr>
          <p:spPr>
            <a:xfrm rot="5400000">
              <a:off x="4991100" y="3924300"/>
              <a:ext cx="228600" cy="762000"/>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5" name="TextBox 4"/>
          <p:cNvSpPr txBox="1"/>
          <p:nvPr/>
        </p:nvSpPr>
        <p:spPr>
          <a:xfrm>
            <a:off x="529683" y="559316"/>
            <a:ext cx="2642134" cy="461665"/>
          </a:xfrm>
          <a:prstGeom prst="rect">
            <a:avLst/>
          </a:prstGeom>
          <a:noFill/>
        </p:spPr>
        <p:txBody>
          <a:bodyPr wrap="none" rtlCol="0">
            <a:spAutoFit/>
          </a:bodyPr>
          <a:lstStyle/>
          <a:p>
            <a:r>
              <a:rPr lang="en-US" sz="2400" b="1" dirty="0">
                <a:solidFill>
                  <a:srgbClr val="2649A4"/>
                </a:solidFill>
                <a:latin typeface="Calibri" panose="020F0502020204030204" pitchFamily="34" charset="0"/>
                <a:cs typeface="Calibri" panose="020F0502020204030204" pitchFamily="34" charset="0"/>
              </a:rPr>
              <a:t>Copy/Printer Paper</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DC8A10EE-7097-D417-F0D3-AE7B182144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8" name="Right Triangle 7">
            <a:extLst>
              <a:ext uri="{FF2B5EF4-FFF2-40B4-BE49-F238E27FC236}">
                <a16:creationId xmlns:a16="http://schemas.microsoft.com/office/drawing/2014/main" id="{441C7E83-DC57-97F7-CD03-A307D451E1E9}"/>
              </a:ext>
            </a:extLst>
          </p:cNvPr>
          <p:cNvSpPr/>
          <p:nvPr/>
        </p:nvSpPr>
        <p:spPr>
          <a:xfrm flipV="1">
            <a:off x="0" y="1"/>
            <a:ext cx="2514600" cy="495300"/>
          </a:xfrm>
          <a:prstGeom prst="rtTriangle">
            <a:avLst/>
          </a:prstGeom>
          <a:solidFill>
            <a:srgbClr val="4B8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2272748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25A6FD52-B83D-D13A-F1B6-3435612656AF}"/>
              </a:ext>
            </a:extLst>
          </p:cNvPr>
          <p:cNvGrpSpPr/>
          <p:nvPr/>
        </p:nvGrpSpPr>
        <p:grpSpPr>
          <a:xfrm>
            <a:off x="467820" y="1055132"/>
            <a:ext cx="7914180" cy="4964668"/>
            <a:chOff x="467820" y="1055132"/>
            <a:chExt cx="7228380" cy="4583668"/>
          </a:xfrm>
        </p:grpSpPr>
        <p:sp>
          <p:nvSpPr>
            <p:cNvPr id="5" name="Rectangle 4">
              <a:extLst>
                <a:ext uri="{FF2B5EF4-FFF2-40B4-BE49-F238E27FC236}">
                  <a16:creationId xmlns:a16="http://schemas.microsoft.com/office/drawing/2014/main" id="{8FBB19CB-449B-6F8C-7C5E-0C778F183F69}"/>
                </a:ext>
              </a:extLst>
            </p:cNvPr>
            <p:cNvSpPr/>
            <p:nvPr/>
          </p:nvSpPr>
          <p:spPr>
            <a:xfrm>
              <a:off x="467820" y="1055132"/>
              <a:ext cx="1665780" cy="458366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C2C6D5B-9533-6365-4396-6C92242D8499}"/>
                </a:ext>
              </a:extLst>
            </p:cNvPr>
            <p:cNvSpPr/>
            <p:nvPr/>
          </p:nvSpPr>
          <p:spPr>
            <a:xfrm>
              <a:off x="772620" y="1371600"/>
              <a:ext cx="6923580" cy="3962400"/>
            </a:xfrm>
            <a:prstGeom prst="rect">
              <a:avLst/>
            </a:prstGeom>
            <a:solidFill>
              <a:srgbClr val="B2BE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1055710" y="1600200"/>
              <a:ext cx="6335690" cy="3505200"/>
            </a:xfrm>
            <a:prstGeom prst="rect">
              <a:avLst/>
            </a:prstGeom>
          </p:spPr>
        </p:pic>
        <p:sp>
          <p:nvSpPr>
            <p:cNvPr id="3" name="Down Arrow 2"/>
            <p:cNvSpPr/>
            <p:nvPr/>
          </p:nvSpPr>
          <p:spPr>
            <a:xfrm rot="18064852">
              <a:off x="5931159" y="3860937"/>
              <a:ext cx="178273" cy="693297"/>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
        <p:nvSpPr>
          <p:cNvPr id="8" name="TextBox 7"/>
          <p:cNvSpPr txBox="1"/>
          <p:nvPr/>
        </p:nvSpPr>
        <p:spPr>
          <a:xfrm>
            <a:off x="2810373" y="609600"/>
            <a:ext cx="2165657" cy="369332"/>
          </a:xfrm>
          <a:prstGeom prst="rect">
            <a:avLst/>
          </a:prstGeom>
          <a:noFill/>
        </p:spPr>
        <p:txBody>
          <a:bodyPr wrap="none" rtlCol="0">
            <a:spAutoFit/>
          </a:bodyPr>
          <a:lstStyle/>
          <a:p>
            <a:r>
              <a:rPr lang="en-US" dirty="0">
                <a:solidFill>
                  <a:srgbClr val="2649A4"/>
                </a:solidFill>
                <a:latin typeface="Calibri" panose="020F0502020204030204" pitchFamily="34" charset="0"/>
                <a:cs typeface="Calibri" panose="020F0502020204030204" pitchFamily="34" charset="0"/>
              </a:rPr>
              <a:t>PPI - All commodities</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E138542F-4A56-C43C-399B-193295E7C18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Tree>
    <p:custDataLst>
      <p:tags r:id="rId1"/>
    </p:custDataLst>
    <p:extLst>
      <p:ext uri="{BB962C8B-B14F-4D97-AF65-F5344CB8AC3E}">
        <p14:creationId xmlns:p14="http://schemas.microsoft.com/office/powerpoint/2010/main" val="143868728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1449750-CF81-9B80-3225-8FB7FA1E4C39}"/>
              </a:ext>
            </a:extLst>
          </p:cNvPr>
          <p:cNvSpPr/>
          <p:nvPr/>
        </p:nvSpPr>
        <p:spPr>
          <a:xfrm>
            <a:off x="1143000" y="838200"/>
            <a:ext cx="1438773" cy="4953000"/>
          </a:xfrm>
          <a:prstGeom prst="rect">
            <a:avLst/>
          </a:prstGeom>
          <a:solidFill>
            <a:srgbClr val="4B84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5FFF2E6-7130-77F3-86F0-98FB1A30449B}"/>
              </a:ext>
            </a:extLst>
          </p:cNvPr>
          <p:cNvSpPr/>
          <p:nvPr/>
        </p:nvSpPr>
        <p:spPr>
          <a:xfrm>
            <a:off x="1371600" y="978932"/>
            <a:ext cx="5867400" cy="4626114"/>
          </a:xfrm>
          <a:prstGeom prst="rect">
            <a:avLst/>
          </a:prstGeom>
          <a:solidFill>
            <a:srgbClr val="D1EBA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529369D-CC59-4255-98F7-7942602498E6}"/>
              </a:ext>
            </a:extLst>
          </p:cNvPr>
          <p:cNvPicPr>
            <a:picLocks noChangeAspect="1"/>
          </p:cNvPicPr>
          <p:nvPr/>
        </p:nvPicPr>
        <p:blipFill>
          <a:blip r:embed="rId4"/>
          <a:stretch>
            <a:fillRect/>
          </a:stretch>
        </p:blipFill>
        <p:spPr>
          <a:xfrm>
            <a:off x="1598686" y="1295275"/>
            <a:ext cx="5411714" cy="4038725"/>
          </a:xfrm>
          <a:prstGeom prst="rect">
            <a:avLst/>
          </a:prstGeom>
        </p:spPr>
      </p:pic>
      <p:sp>
        <p:nvSpPr>
          <p:cNvPr id="4" name="Rectangle 3"/>
          <p:cNvSpPr/>
          <p:nvPr/>
        </p:nvSpPr>
        <p:spPr>
          <a:xfrm>
            <a:off x="2362200" y="4884234"/>
            <a:ext cx="1981200" cy="22116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591914" y="5725180"/>
            <a:ext cx="5342286" cy="523220"/>
          </a:xfrm>
          <a:prstGeom prst="rect">
            <a:avLst/>
          </a:prstGeom>
          <a:noFill/>
        </p:spPr>
        <p:txBody>
          <a:bodyPr wrap="square" rtlCol="0">
            <a:spAutoFit/>
          </a:bodyPr>
          <a:lstStyle/>
          <a:p>
            <a:r>
              <a:rPr lang="en-US" sz="1400" dirty="0">
                <a:solidFill>
                  <a:srgbClr val="2649A4"/>
                </a:solidFill>
              </a:rPr>
              <a:t>Preliminary data does not meet the requirements of any of our clauses</a:t>
            </a:r>
            <a:r>
              <a:rPr lang="en-US" sz="1400" dirty="0"/>
              <a:t>.</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22994E37-CC4A-5188-D959-4208A9B646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6" name="TextBox 5">
            <a:extLst>
              <a:ext uri="{FF2B5EF4-FFF2-40B4-BE49-F238E27FC236}">
                <a16:creationId xmlns:a16="http://schemas.microsoft.com/office/drawing/2014/main" id="{153F8824-6345-F8B8-E740-3756889804F2}"/>
              </a:ext>
            </a:extLst>
          </p:cNvPr>
          <p:cNvSpPr txBox="1"/>
          <p:nvPr/>
        </p:nvSpPr>
        <p:spPr>
          <a:xfrm>
            <a:off x="2810373" y="381000"/>
            <a:ext cx="2371227" cy="369332"/>
          </a:xfrm>
          <a:prstGeom prst="rect">
            <a:avLst/>
          </a:prstGeom>
          <a:noFill/>
        </p:spPr>
        <p:txBody>
          <a:bodyPr wrap="none" rtlCol="0">
            <a:spAutoFit/>
          </a:bodyPr>
          <a:lstStyle/>
          <a:p>
            <a:r>
              <a:rPr lang="en-US" dirty="0">
                <a:solidFill>
                  <a:srgbClr val="2649A4"/>
                </a:solidFill>
              </a:rPr>
              <a:t>PPI - All commodities</a:t>
            </a:r>
          </a:p>
        </p:txBody>
      </p:sp>
    </p:spTree>
    <p:custDataLst>
      <p:tags r:id="rId1"/>
    </p:custDataLst>
    <p:extLst>
      <p:ext uri="{BB962C8B-B14F-4D97-AF65-F5344CB8AC3E}">
        <p14:creationId xmlns:p14="http://schemas.microsoft.com/office/powerpoint/2010/main" val="13850575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766766D-6660-9AE5-A873-2BF82BFB668C}"/>
              </a:ext>
            </a:extLst>
          </p:cNvPr>
          <p:cNvSpPr/>
          <p:nvPr/>
        </p:nvSpPr>
        <p:spPr>
          <a:xfrm>
            <a:off x="1081741" y="697468"/>
            <a:ext cx="1356659" cy="32649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50F7DDB4-B95F-8FC0-133F-1BA1EA92F41A}"/>
              </a:ext>
            </a:extLst>
          </p:cNvPr>
          <p:cNvSpPr/>
          <p:nvPr/>
        </p:nvSpPr>
        <p:spPr>
          <a:xfrm>
            <a:off x="1371600" y="938213"/>
            <a:ext cx="5638800" cy="2871787"/>
          </a:xfrm>
          <a:prstGeom prst="rect">
            <a:avLst/>
          </a:prstGeom>
          <a:solidFill>
            <a:srgbClr val="B2BE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62903E3-83BF-49CB-87EF-FA08CCAF64A4}"/>
              </a:ext>
            </a:extLst>
          </p:cNvPr>
          <p:cNvPicPr>
            <a:picLocks noChangeAspect="1"/>
          </p:cNvPicPr>
          <p:nvPr/>
        </p:nvPicPr>
        <p:blipFill rotWithShape="1">
          <a:blip r:embed="rId4"/>
          <a:srcRect t="35092"/>
          <a:stretch/>
        </p:blipFill>
        <p:spPr>
          <a:xfrm>
            <a:off x="1590693" y="1143000"/>
            <a:ext cx="5191107" cy="2514600"/>
          </a:xfrm>
          <a:prstGeom prst="rect">
            <a:avLst/>
          </a:prstGeom>
        </p:spPr>
      </p:pic>
      <p:sp>
        <p:nvSpPr>
          <p:cNvPr id="3" name="TextBox 2"/>
          <p:cNvSpPr txBox="1"/>
          <p:nvPr/>
        </p:nvSpPr>
        <p:spPr>
          <a:xfrm>
            <a:off x="1081741" y="3938587"/>
            <a:ext cx="6233459" cy="2462213"/>
          </a:xfrm>
          <a:prstGeom prst="rect">
            <a:avLst/>
          </a:prstGeom>
          <a:noFill/>
        </p:spPr>
        <p:txBody>
          <a:bodyPr wrap="square" rtlCol="0">
            <a:spAutoFit/>
          </a:bodyPr>
          <a:lstStyle/>
          <a:p>
            <a:r>
              <a:rPr lang="en-US" sz="1400" dirty="0"/>
              <a:t>Percent difference equals the difference between Month 12 (Jan 2021) – Month 1 </a:t>
            </a:r>
          </a:p>
          <a:p>
            <a:r>
              <a:rPr lang="en-US" sz="1400" dirty="0"/>
              <a:t>(Jan 2020), divided by Month 1 (Jan 2020) *100</a:t>
            </a:r>
          </a:p>
          <a:p>
            <a:endParaRPr lang="en-US" sz="1400" dirty="0"/>
          </a:p>
          <a:p>
            <a:r>
              <a:rPr lang="en-US" sz="1400" dirty="0"/>
              <a:t>Example</a:t>
            </a:r>
          </a:p>
          <a:p>
            <a:r>
              <a:rPr lang="en-US" sz="1400" dirty="0"/>
              <a:t>204.8 – 199.3=  5.5</a:t>
            </a:r>
          </a:p>
          <a:p>
            <a:r>
              <a:rPr lang="en-US" sz="1400" dirty="0"/>
              <a:t>5.5 / 199.3 = .0276 *100 = 2.76  OR 2.8%</a:t>
            </a:r>
          </a:p>
          <a:p>
            <a:endParaRPr lang="en-US" sz="1400" dirty="0"/>
          </a:p>
          <a:p>
            <a:r>
              <a:rPr lang="en-US" sz="1400" dirty="0"/>
              <a:t>The PPI for the most recent twelve-month period not subject to revision is 2.8%.</a:t>
            </a:r>
          </a:p>
          <a:p>
            <a:endParaRPr lang="en-US" sz="1400" dirty="0"/>
          </a:p>
        </p:txBody>
      </p:sp>
      <p:sp>
        <p:nvSpPr>
          <p:cNvPr id="4" name="Rectangle 3"/>
          <p:cNvSpPr/>
          <p:nvPr/>
        </p:nvSpPr>
        <p:spPr>
          <a:xfrm>
            <a:off x="2019301" y="2971800"/>
            <a:ext cx="342899" cy="381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BC851EFB-F6BC-C4CF-3BAB-3495F7F3BD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5" name="TextBox 4">
            <a:extLst>
              <a:ext uri="{FF2B5EF4-FFF2-40B4-BE49-F238E27FC236}">
                <a16:creationId xmlns:a16="http://schemas.microsoft.com/office/drawing/2014/main" id="{5AB646CB-EDA7-79C9-68C9-0F57606A40D2}"/>
              </a:ext>
            </a:extLst>
          </p:cNvPr>
          <p:cNvSpPr txBox="1"/>
          <p:nvPr/>
        </p:nvSpPr>
        <p:spPr>
          <a:xfrm>
            <a:off x="2810373" y="545068"/>
            <a:ext cx="2371227" cy="369332"/>
          </a:xfrm>
          <a:prstGeom prst="rect">
            <a:avLst/>
          </a:prstGeom>
          <a:noFill/>
        </p:spPr>
        <p:txBody>
          <a:bodyPr wrap="none" rtlCol="0">
            <a:spAutoFit/>
          </a:bodyPr>
          <a:lstStyle/>
          <a:p>
            <a:r>
              <a:rPr lang="en-US" dirty="0">
                <a:solidFill>
                  <a:srgbClr val="2649A4"/>
                </a:solidFill>
              </a:rPr>
              <a:t>PPI - All commodities</a:t>
            </a:r>
          </a:p>
        </p:txBody>
      </p:sp>
    </p:spTree>
    <p:custDataLst>
      <p:tags r:id="rId1"/>
    </p:custDataLst>
    <p:extLst>
      <p:ext uri="{BB962C8B-B14F-4D97-AF65-F5344CB8AC3E}">
        <p14:creationId xmlns:p14="http://schemas.microsoft.com/office/powerpoint/2010/main" val="1109542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tint val="66000"/>
                <a:satMod val="160000"/>
                <a:alpha val="0"/>
                <a:lumMod val="0"/>
                <a:lumOff val="100000"/>
              </a:schemeClr>
            </a:gs>
            <a:gs pos="0">
              <a:schemeClr val="accent1">
                <a:tint val="44500"/>
                <a:satMod val="160000"/>
              </a:schemeClr>
            </a:gs>
          </a:gsLst>
          <a:lin ang="5400000" scaled="1"/>
        </a:gradFill>
        <a:effectLst/>
      </p:bgPr>
    </p:bg>
    <p:spTree>
      <p:nvGrpSpPr>
        <p:cNvPr id="1" name=""/>
        <p:cNvGrpSpPr/>
        <p:nvPr/>
      </p:nvGrpSpPr>
      <p:grpSpPr>
        <a:xfrm>
          <a:off x="0" y="0"/>
          <a:ext cx="0" cy="0"/>
          <a:chOff x="0" y="0"/>
          <a:chExt cx="0" cy="0"/>
        </a:xfrm>
      </p:grpSpPr>
      <p:sp>
        <p:nvSpPr>
          <p:cNvPr id="2050" name="Title 1"/>
          <p:cNvSpPr>
            <a:spLocks noGrp="1"/>
          </p:cNvSpPr>
          <p:nvPr>
            <p:ph type="ctrTitle"/>
          </p:nvPr>
        </p:nvSpPr>
        <p:spPr>
          <a:xfrm>
            <a:off x="2133600" y="2404534"/>
            <a:ext cx="4366514" cy="1646302"/>
          </a:xfrm>
        </p:spPr>
        <p:txBody>
          <a:bodyPr/>
          <a:lstStyle/>
          <a:p>
            <a:r>
              <a:rPr lang="en-US" altLang="en-US" dirty="0"/>
              <a:t>PPI – Specific Commodities</a:t>
            </a:r>
          </a:p>
        </p:txBody>
      </p:sp>
      <p:sp>
        <p:nvSpPr>
          <p:cNvPr id="3" name="Subtitle 2"/>
          <p:cNvSpPr>
            <a:spLocks noGrp="1"/>
          </p:cNvSpPr>
          <p:nvPr>
            <p:ph type="subTitle" idx="1"/>
          </p:nvPr>
        </p:nvSpPr>
        <p:spPr>
          <a:xfrm>
            <a:off x="2425995" y="3984237"/>
            <a:ext cx="2450805" cy="587763"/>
          </a:xfrm>
        </p:spPr>
        <p:txBody>
          <a:bodyPr rtlCol="0">
            <a:normAutofit/>
          </a:bodyPr>
          <a:lstStyle/>
          <a:p>
            <a:pPr algn="l" fontAlgn="auto">
              <a:spcAft>
                <a:spcPts val="0"/>
              </a:spcAft>
              <a:defRPr/>
            </a:pPr>
            <a:r>
              <a:rPr lang="en-US" dirty="0">
                <a:solidFill>
                  <a:srgbClr val="2649A4"/>
                </a:solidFill>
              </a:rPr>
              <a:t>Copy/Printer Paper</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1E6102A4-5F4F-CB0E-5C1A-60DAEBCC1C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Tree>
    <p:custDataLst>
      <p:tags r:id="rId1"/>
    </p:custDataLst>
    <p:extLst>
      <p:ext uri="{BB962C8B-B14F-4D97-AF65-F5344CB8AC3E}">
        <p14:creationId xmlns:p14="http://schemas.microsoft.com/office/powerpoint/2010/main" val="1190033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5545757"/>
            <a:ext cx="2633670" cy="369332"/>
          </a:xfrm>
          <a:prstGeom prst="rect">
            <a:avLst/>
          </a:prstGeom>
        </p:spPr>
        <p:txBody>
          <a:bodyPr wrap="none">
            <a:spAutoFit/>
          </a:bodyPr>
          <a:lstStyle/>
          <a:p>
            <a:r>
              <a:rPr lang="en-US" dirty="0">
                <a:hlinkClick r:id="rId4"/>
              </a:rPr>
              <a:t>https://www.bls.gov/ppi/</a:t>
            </a:r>
            <a:r>
              <a:rPr lang="en-US" dirty="0"/>
              <a:t> </a:t>
            </a:r>
          </a:p>
        </p:txBody>
      </p:sp>
      <p:pic>
        <p:nvPicPr>
          <p:cNvPr id="3" name="Picture 2"/>
          <p:cNvPicPr>
            <a:picLocks noChangeAspect="1"/>
          </p:cNvPicPr>
          <p:nvPr/>
        </p:nvPicPr>
        <p:blipFill>
          <a:blip r:embed="rId5"/>
          <a:stretch>
            <a:fillRect/>
          </a:stretch>
        </p:blipFill>
        <p:spPr>
          <a:xfrm>
            <a:off x="1072110" y="1192095"/>
            <a:ext cx="5772150" cy="4181475"/>
          </a:xfrm>
          <a:prstGeom prst="rect">
            <a:avLst/>
          </a:prstGeom>
        </p:spPr>
      </p:pic>
      <p:sp>
        <p:nvSpPr>
          <p:cNvPr id="4" name="Down Arrow 3"/>
          <p:cNvSpPr/>
          <p:nvPr/>
        </p:nvSpPr>
        <p:spPr>
          <a:xfrm rot="2366367">
            <a:off x="4763168" y="2935019"/>
            <a:ext cx="228366" cy="1163512"/>
          </a:xfrm>
          <a:prstGeom prst="downArrow">
            <a:avLst/>
          </a:prstGeom>
          <a:solidFill>
            <a:srgbClr val="3366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pic>
        <p:nvPicPr>
          <p:cNvPr id="5" name="Picture 4"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489F404F-749F-5D5D-2220-52FD1D786F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6" name="Right Triangle 5">
            <a:extLst>
              <a:ext uri="{FF2B5EF4-FFF2-40B4-BE49-F238E27FC236}">
                <a16:creationId xmlns:a16="http://schemas.microsoft.com/office/drawing/2014/main" id="{8B161D73-5224-D0F0-596C-E381AB3F3BB1}"/>
              </a:ext>
            </a:extLst>
          </p:cNvPr>
          <p:cNvSpPr/>
          <p:nvPr/>
        </p:nvSpPr>
        <p:spPr>
          <a:xfrm flipV="1">
            <a:off x="0" y="1"/>
            <a:ext cx="2514600" cy="495300"/>
          </a:xfrm>
          <a:prstGeom prst="rtTriangle">
            <a:avLst/>
          </a:prstGeom>
          <a:solidFill>
            <a:srgbClr val="4B8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51D313A-E287-96BE-4248-A7707CD7CC1B}"/>
              </a:ext>
            </a:extLst>
          </p:cNvPr>
          <p:cNvSpPr txBox="1"/>
          <p:nvPr/>
        </p:nvSpPr>
        <p:spPr>
          <a:xfrm>
            <a:off x="2421674" y="758245"/>
            <a:ext cx="4588726" cy="369332"/>
          </a:xfrm>
          <a:prstGeom prst="rect">
            <a:avLst/>
          </a:prstGeom>
          <a:noFill/>
        </p:spPr>
        <p:txBody>
          <a:bodyPr wrap="square">
            <a:spAutoFit/>
          </a:bodyPr>
          <a:lstStyle/>
          <a:p>
            <a:r>
              <a:rPr lang="en-US" altLang="en-US" dirty="0">
                <a:solidFill>
                  <a:srgbClr val="2649A4"/>
                </a:solidFill>
              </a:rPr>
              <a:t>PPI – Specific Commodities</a:t>
            </a:r>
            <a:endParaRPr lang="en-US" dirty="0">
              <a:solidFill>
                <a:srgbClr val="2649A4"/>
              </a:solidFill>
            </a:endParaRPr>
          </a:p>
        </p:txBody>
      </p:sp>
    </p:spTree>
    <p:custDataLst>
      <p:tags r:id="rId1"/>
    </p:custDataLst>
    <p:extLst>
      <p:ext uri="{BB962C8B-B14F-4D97-AF65-F5344CB8AC3E}">
        <p14:creationId xmlns:p14="http://schemas.microsoft.com/office/powerpoint/2010/main" val="202094773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216B39-B642-D8FA-4FAE-ADB2EE86DC5B}"/>
              </a:ext>
            </a:extLst>
          </p:cNvPr>
          <p:cNvSpPr/>
          <p:nvPr/>
        </p:nvSpPr>
        <p:spPr>
          <a:xfrm>
            <a:off x="990600" y="1392090"/>
            <a:ext cx="1752600" cy="3941910"/>
          </a:xfrm>
          <a:prstGeom prst="rect">
            <a:avLst/>
          </a:prstGeom>
          <a:solidFill>
            <a:srgbClr val="B2BE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stretch>
            <a:fillRect/>
          </a:stretch>
        </p:blipFill>
        <p:spPr>
          <a:xfrm>
            <a:off x="1295400" y="1677968"/>
            <a:ext cx="6096000" cy="3351232"/>
          </a:xfrm>
          <a:prstGeom prst="rect">
            <a:avLst/>
          </a:prstGeom>
        </p:spPr>
      </p:pic>
      <p:sp>
        <p:nvSpPr>
          <p:cNvPr id="3" name="Down Arrow 2"/>
          <p:cNvSpPr/>
          <p:nvPr/>
        </p:nvSpPr>
        <p:spPr>
          <a:xfrm rot="16200000">
            <a:off x="2656744" y="1742344"/>
            <a:ext cx="152400" cy="782512"/>
          </a:xfrm>
          <a:prstGeom prst="downArrow">
            <a:avLst/>
          </a:prstGeom>
          <a:solidFill>
            <a:srgbClr val="264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4" name="TextBox 3"/>
          <p:cNvSpPr txBox="1"/>
          <p:nvPr/>
        </p:nvSpPr>
        <p:spPr>
          <a:xfrm>
            <a:off x="3011646" y="870358"/>
            <a:ext cx="2169954" cy="369332"/>
          </a:xfrm>
          <a:prstGeom prst="rect">
            <a:avLst/>
          </a:prstGeom>
          <a:noFill/>
        </p:spPr>
        <p:txBody>
          <a:bodyPr wrap="none" rtlCol="0">
            <a:spAutoFit/>
          </a:bodyPr>
          <a:lstStyle/>
          <a:p>
            <a:pPr algn="ctr"/>
            <a:r>
              <a:rPr lang="en-US" dirty="0">
                <a:solidFill>
                  <a:srgbClr val="2649A4"/>
                </a:solidFill>
              </a:rPr>
              <a:t>Copy/Printer Paper</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BAE766E2-7401-B3A9-E773-28C5A82A3CD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7" name="TextBox 6">
            <a:extLst>
              <a:ext uri="{FF2B5EF4-FFF2-40B4-BE49-F238E27FC236}">
                <a16:creationId xmlns:a16="http://schemas.microsoft.com/office/drawing/2014/main" id="{2AAAC433-D33A-1200-95F0-146033CCDAF8}"/>
              </a:ext>
            </a:extLst>
          </p:cNvPr>
          <p:cNvSpPr txBox="1"/>
          <p:nvPr/>
        </p:nvSpPr>
        <p:spPr>
          <a:xfrm>
            <a:off x="2574074" y="355611"/>
            <a:ext cx="4588726" cy="369332"/>
          </a:xfrm>
          <a:prstGeom prst="rect">
            <a:avLst/>
          </a:prstGeom>
          <a:noFill/>
        </p:spPr>
        <p:txBody>
          <a:bodyPr wrap="square">
            <a:spAutoFit/>
          </a:bodyPr>
          <a:lstStyle/>
          <a:p>
            <a:r>
              <a:rPr lang="en-US" altLang="en-US" dirty="0">
                <a:solidFill>
                  <a:srgbClr val="2649A4"/>
                </a:solidFill>
              </a:rPr>
              <a:t>PPI – Specific Commodities</a:t>
            </a:r>
            <a:endParaRPr lang="en-US" dirty="0">
              <a:solidFill>
                <a:srgbClr val="2649A4"/>
              </a:solidFill>
            </a:endParaRPr>
          </a:p>
        </p:txBody>
      </p:sp>
    </p:spTree>
    <p:custDataLst>
      <p:tags r:id="rId1"/>
    </p:custDataLst>
    <p:extLst>
      <p:ext uri="{BB962C8B-B14F-4D97-AF65-F5344CB8AC3E}">
        <p14:creationId xmlns:p14="http://schemas.microsoft.com/office/powerpoint/2010/main" val="40932257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983A27F-E64D-9075-6105-DB1CCEDB4388}"/>
              </a:ext>
            </a:extLst>
          </p:cNvPr>
          <p:cNvSpPr/>
          <p:nvPr/>
        </p:nvSpPr>
        <p:spPr>
          <a:xfrm>
            <a:off x="609600" y="1447800"/>
            <a:ext cx="2079703" cy="4267200"/>
          </a:xfrm>
          <a:prstGeom prst="rect">
            <a:avLst/>
          </a:prstGeom>
          <a:ln>
            <a:noFill/>
          </a:ln>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914400" y="1752600"/>
            <a:ext cx="6477000" cy="3560684"/>
          </a:xfrm>
          <a:prstGeom prst="rect">
            <a:avLst/>
          </a:prstGeom>
        </p:spPr>
      </p:pic>
      <p:sp>
        <p:nvSpPr>
          <p:cNvPr id="5" name="Down Arrow 4"/>
          <p:cNvSpPr/>
          <p:nvPr/>
        </p:nvSpPr>
        <p:spPr>
          <a:xfrm rot="5400000">
            <a:off x="2933700" y="2095500"/>
            <a:ext cx="228600" cy="914400"/>
          </a:xfrm>
          <a:prstGeom prst="downArrow">
            <a:avLst/>
          </a:prstGeom>
          <a:solidFill>
            <a:srgbClr val="264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TextBox 7"/>
          <p:cNvSpPr txBox="1"/>
          <p:nvPr/>
        </p:nvSpPr>
        <p:spPr>
          <a:xfrm>
            <a:off x="3162629" y="1215741"/>
            <a:ext cx="2169953" cy="369332"/>
          </a:xfrm>
          <a:prstGeom prst="rect">
            <a:avLst/>
          </a:prstGeom>
          <a:noFill/>
        </p:spPr>
        <p:txBody>
          <a:bodyPr wrap="none" rtlCol="0">
            <a:spAutoFit/>
          </a:bodyPr>
          <a:lstStyle/>
          <a:p>
            <a:r>
              <a:rPr lang="en-US" dirty="0">
                <a:solidFill>
                  <a:srgbClr val="2649A4"/>
                </a:solidFill>
              </a:rPr>
              <a:t>Copy/Printer Paper</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E15E4393-8D02-60D6-25B8-8A1A40044B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3" name="Right Triangle 2">
            <a:extLst>
              <a:ext uri="{FF2B5EF4-FFF2-40B4-BE49-F238E27FC236}">
                <a16:creationId xmlns:a16="http://schemas.microsoft.com/office/drawing/2014/main" id="{2FCC9621-791D-A02A-202A-9049DAD5BF09}"/>
              </a:ext>
            </a:extLst>
          </p:cNvPr>
          <p:cNvSpPr/>
          <p:nvPr/>
        </p:nvSpPr>
        <p:spPr>
          <a:xfrm flipV="1">
            <a:off x="0" y="1"/>
            <a:ext cx="2514600" cy="495300"/>
          </a:xfrm>
          <a:prstGeom prst="rtTriangle">
            <a:avLst/>
          </a:prstGeom>
          <a:solidFill>
            <a:srgbClr val="4B8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B97E37FD-2E64-7239-A538-A1F2F3E3AF41}"/>
              </a:ext>
            </a:extLst>
          </p:cNvPr>
          <p:cNvSpPr txBox="1"/>
          <p:nvPr/>
        </p:nvSpPr>
        <p:spPr>
          <a:xfrm>
            <a:off x="2765503" y="688175"/>
            <a:ext cx="4588726" cy="369332"/>
          </a:xfrm>
          <a:prstGeom prst="rect">
            <a:avLst/>
          </a:prstGeom>
          <a:noFill/>
        </p:spPr>
        <p:txBody>
          <a:bodyPr wrap="square">
            <a:spAutoFit/>
          </a:bodyPr>
          <a:lstStyle/>
          <a:p>
            <a:r>
              <a:rPr lang="en-US" altLang="en-US" dirty="0">
                <a:solidFill>
                  <a:srgbClr val="2649A4"/>
                </a:solidFill>
              </a:rPr>
              <a:t>PPI – Specific Commodities</a:t>
            </a:r>
            <a:endParaRPr lang="en-US" dirty="0">
              <a:solidFill>
                <a:srgbClr val="2649A4"/>
              </a:solidFill>
            </a:endParaRPr>
          </a:p>
        </p:txBody>
      </p:sp>
    </p:spTree>
    <p:custDataLst>
      <p:tags r:id="rId1"/>
    </p:custDataLst>
    <p:extLst>
      <p:ext uri="{BB962C8B-B14F-4D97-AF65-F5344CB8AC3E}">
        <p14:creationId xmlns:p14="http://schemas.microsoft.com/office/powerpoint/2010/main" val="23916732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982B1C2-5E50-0296-C394-4677711400BA}"/>
              </a:ext>
            </a:extLst>
          </p:cNvPr>
          <p:cNvSpPr/>
          <p:nvPr/>
        </p:nvSpPr>
        <p:spPr>
          <a:xfrm>
            <a:off x="838200" y="1447800"/>
            <a:ext cx="1905000" cy="4419600"/>
          </a:xfrm>
          <a:prstGeom prst="rect">
            <a:avLst/>
          </a:prstGeom>
          <a:gradFill flip="none" rotWithShape="1">
            <a:gsLst>
              <a:gs pos="0">
                <a:schemeClr val="accent2">
                  <a:lumMod val="75000"/>
                  <a:tint val="66000"/>
                  <a:satMod val="160000"/>
                </a:schemeClr>
              </a:gs>
              <a:gs pos="50000">
                <a:schemeClr val="accent2">
                  <a:lumMod val="75000"/>
                  <a:tint val="44500"/>
                  <a:satMod val="160000"/>
                </a:schemeClr>
              </a:gs>
              <a:gs pos="100000">
                <a:schemeClr val="accent2">
                  <a:lumMod val="75000"/>
                  <a:tint val="23500"/>
                  <a:satMod val="160000"/>
                </a:schemeClr>
              </a:gs>
            </a:gsLst>
            <a:path path="circle">
              <a:fillToRect r="100000" b="100000"/>
            </a:path>
            <a:tileRect l="-100000" t="-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1143000" y="1841936"/>
            <a:ext cx="6629400" cy="3644464"/>
          </a:xfrm>
          <a:prstGeom prst="rect">
            <a:avLst/>
          </a:prstGeom>
        </p:spPr>
      </p:pic>
      <p:sp>
        <p:nvSpPr>
          <p:cNvPr id="3" name="Down Arrow 2"/>
          <p:cNvSpPr/>
          <p:nvPr/>
        </p:nvSpPr>
        <p:spPr>
          <a:xfrm rot="16200000">
            <a:off x="3916275" y="1798725"/>
            <a:ext cx="152400" cy="974550"/>
          </a:xfrm>
          <a:prstGeom prst="downArrow">
            <a:avLst/>
          </a:prstGeom>
          <a:solidFill>
            <a:srgbClr val="264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TextBox 6"/>
          <p:cNvSpPr txBox="1"/>
          <p:nvPr/>
        </p:nvSpPr>
        <p:spPr>
          <a:xfrm>
            <a:off x="3124200" y="971178"/>
            <a:ext cx="2209800" cy="369332"/>
          </a:xfrm>
          <a:prstGeom prst="rect">
            <a:avLst/>
          </a:prstGeom>
          <a:noFill/>
        </p:spPr>
        <p:txBody>
          <a:bodyPr wrap="square" rtlCol="0">
            <a:spAutoFit/>
          </a:bodyPr>
          <a:lstStyle/>
          <a:p>
            <a:r>
              <a:rPr lang="en-US" dirty="0">
                <a:solidFill>
                  <a:srgbClr val="2649A4"/>
                </a:solidFill>
              </a:rPr>
              <a:t>Copy/Printer Paper</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D9A6DAC4-6D7D-1B70-BC5F-E2D7D469EA0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5" name="TextBox 4">
            <a:extLst>
              <a:ext uri="{FF2B5EF4-FFF2-40B4-BE49-F238E27FC236}">
                <a16:creationId xmlns:a16="http://schemas.microsoft.com/office/drawing/2014/main" id="{120D3D52-8461-E5E8-5DB6-E978D0D97EC1}"/>
              </a:ext>
            </a:extLst>
          </p:cNvPr>
          <p:cNvSpPr txBox="1"/>
          <p:nvPr/>
        </p:nvSpPr>
        <p:spPr>
          <a:xfrm>
            <a:off x="2666342" y="509198"/>
            <a:ext cx="4588726" cy="369332"/>
          </a:xfrm>
          <a:prstGeom prst="rect">
            <a:avLst/>
          </a:prstGeom>
          <a:noFill/>
        </p:spPr>
        <p:txBody>
          <a:bodyPr wrap="square">
            <a:spAutoFit/>
          </a:bodyPr>
          <a:lstStyle/>
          <a:p>
            <a:r>
              <a:rPr lang="en-US" altLang="en-US" dirty="0">
                <a:solidFill>
                  <a:srgbClr val="2649A4"/>
                </a:solidFill>
              </a:rPr>
              <a:t>PPI – Specific Commodities</a:t>
            </a:r>
            <a:endParaRPr lang="en-US" dirty="0">
              <a:solidFill>
                <a:srgbClr val="2649A4"/>
              </a:solidFill>
            </a:endParaRPr>
          </a:p>
        </p:txBody>
      </p:sp>
    </p:spTree>
    <p:custDataLst>
      <p:tags r:id="rId1"/>
    </p:custDataLst>
    <p:extLst>
      <p:ext uri="{BB962C8B-B14F-4D97-AF65-F5344CB8AC3E}">
        <p14:creationId xmlns:p14="http://schemas.microsoft.com/office/powerpoint/2010/main" val="3899962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09961" y="1859339"/>
            <a:ext cx="7565252" cy="3139321"/>
          </a:xfrm>
          <a:prstGeom prst="rect">
            <a:avLst/>
          </a:prstGeom>
          <a:gradFill>
            <a:gsLst>
              <a:gs pos="83000">
                <a:srgbClr val="D1EBAD"/>
              </a:gs>
              <a:gs pos="31000">
                <a:schemeClr val="accent4">
                  <a:lumMod val="20000"/>
                  <a:lumOff val="80000"/>
                </a:schemeClr>
              </a:gs>
            </a:gsLst>
            <a:lin ang="5400000" scaled="1"/>
          </a:gradFill>
        </p:spPr>
        <p:txBody>
          <a:bodyPr wrap="square">
            <a:spAutoFit/>
          </a:bodyPr>
          <a:lstStyle/>
          <a:p>
            <a:r>
              <a:rPr lang="en-US" sz="2200" dirty="0">
                <a:solidFill>
                  <a:schemeClr val="accent1"/>
                </a:solidFill>
                <a:latin typeface="Calibri" panose="020F0502020204030204" pitchFamily="34" charset="0"/>
                <a:cs typeface="Calibri" panose="020F0502020204030204" pitchFamily="34" charset="0"/>
              </a:rPr>
              <a:t>Upon request and adequate justification, the Procurement Officer may grant a price increase up to, but not to exceed, </a:t>
            </a:r>
            <a:r>
              <a:rPr lang="en-US" sz="2200" b="1" i="1" dirty="0">
                <a:solidFill>
                  <a:schemeClr val="accent1"/>
                </a:solidFill>
                <a:latin typeface="Calibri" panose="020F0502020204030204" pitchFamily="34" charset="0"/>
                <a:cs typeface="Calibri" panose="020F0502020204030204" pitchFamily="34" charset="0"/>
              </a:rPr>
              <a:t>the unadjusted percent change </a:t>
            </a:r>
            <a:r>
              <a:rPr lang="en-US" sz="2200" dirty="0">
                <a:solidFill>
                  <a:schemeClr val="accent1"/>
                </a:solidFill>
                <a:latin typeface="Calibri" panose="020F0502020204030204" pitchFamily="34" charset="0"/>
                <a:cs typeface="Calibri" panose="020F0502020204030204" pitchFamily="34" charset="0"/>
              </a:rPr>
              <a:t>for the </a:t>
            </a:r>
            <a:r>
              <a:rPr lang="en-US" sz="2200" b="1" i="1" dirty="0">
                <a:solidFill>
                  <a:schemeClr val="accent1"/>
                </a:solidFill>
                <a:latin typeface="Calibri" panose="020F0502020204030204" pitchFamily="34" charset="0"/>
                <a:cs typeface="Calibri" panose="020F0502020204030204" pitchFamily="34" charset="0"/>
              </a:rPr>
              <a:t>most recent 12 months </a:t>
            </a:r>
            <a:r>
              <a:rPr lang="en-US" sz="2200" dirty="0">
                <a:solidFill>
                  <a:schemeClr val="accent1"/>
                </a:solidFill>
                <a:latin typeface="Calibri" panose="020F0502020204030204" pitchFamily="34" charset="0"/>
                <a:cs typeface="Calibri" panose="020F0502020204030204" pitchFamily="34" charset="0"/>
              </a:rPr>
              <a:t>for which data is available, that is </a:t>
            </a:r>
            <a:r>
              <a:rPr lang="en-US" sz="2200" b="1" i="1" dirty="0">
                <a:solidFill>
                  <a:schemeClr val="accent1"/>
                </a:solidFill>
                <a:latin typeface="Calibri" panose="020F0502020204030204" pitchFamily="34" charset="0"/>
                <a:cs typeface="Calibri" panose="020F0502020204030204" pitchFamily="34" charset="0"/>
              </a:rPr>
              <a:t>not subject to revision</a:t>
            </a:r>
            <a:r>
              <a:rPr lang="en-US" sz="2200" dirty="0">
                <a:solidFill>
                  <a:schemeClr val="accent1"/>
                </a:solidFill>
                <a:latin typeface="Calibri" panose="020F0502020204030204" pitchFamily="34" charset="0"/>
                <a:cs typeface="Calibri" panose="020F0502020204030204" pitchFamily="34" charset="0"/>
              </a:rPr>
              <a:t>, in the Consumer Price Index (CPI) </a:t>
            </a:r>
            <a:r>
              <a:rPr lang="en-US" sz="2200" b="1" i="1" u="sng" dirty="0">
                <a:solidFill>
                  <a:schemeClr val="accent1"/>
                </a:solidFill>
                <a:latin typeface="Calibri" panose="020F0502020204030204" pitchFamily="34" charset="0"/>
                <a:cs typeface="Calibri" panose="020F0502020204030204" pitchFamily="34" charset="0"/>
              </a:rPr>
              <a:t>for all urban consumers (CPI-U)</a:t>
            </a:r>
            <a:r>
              <a:rPr lang="en-US" sz="2200" dirty="0">
                <a:solidFill>
                  <a:schemeClr val="accent1"/>
                </a:solidFill>
                <a:latin typeface="Calibri" panose="020F0502020204030204" pitchFamily="34" charset="0"/>
                <a:cs typeface="Calibri" panose="020F0502020204030204" pitchFamily="34" charset="0"/>
              </a:rPr>
              <a:t>, “Other Goods &amp; Services” for services, as determined by the Procurement Officer. The Bureau of Labor and Statistics publishes this information on the web at www.bls.gov </a:t>
            </a:r>
          </a:p>
          <a:p>
            <a:r>
              <a:rPr lang="en-US" sz="2200" dirty="0">
                <a:solidFill>
                  <a:schemeClr val="accent1"/>
                </a:solidFill>
                <a:latin typeface="Calibri" panose="020F0502020204030204" pitchFamily="34" charset="0"/>
                <a:cs typeface="Calibri" panose="020F0502020204030204" pitchFamily="34" charset="0"/>
              </a:rPr>
              <a:t>[07-7B175-1] </a:t>
            </a:r>
            <a:r>
              <a:rPr lang="en-US" sz="2200" dirty="0">
                <a:solidFill>
                  <a:schemeClr val="bg1">
                    <a:lumMod val="75000"/>
                  </a:schemeClr>
                </a:solidFill>
                <a:latin typeface="Calibri" panose="020F0502020204030204" pitchFamily="34" charset="0"/>
                <a:cs typeface="Calibri" panose="020F0502020204030204" pitchFamily="34" charset="0"/>
              </a:rPr>
              <a:t>	</a:t>
            </a:r>
          </a:p>
        </p:txBody>
      </p:sp>
      <p:sp>
        <p:nvSpPr>
          <p:cNvPr id="4" name="TextBox 3">
            <a:extLst>
              <a:ext uri="{FF2B5EF4-FFF2-40B4-BE49-F238E27FC236}">
                <a16:creationId xmlns:a16="http://schemas.microsoft.com/office/drawing/2014/main" id="{8CF83154-5E12-EDF8-8741-FACDAC3CA635}"/>
              </a:ext>
            </a:extLst>
          </p:cNvPr>
          <p:cNvSpPr txBox="1"/>
          <p:nvPr/>
        </p:nvSpPr>
        <p:spPr>
          <a:xfrm>
            <a:off x="722971" y="457200"/>
            <a:ext cx="7010400" cy="830997"/>
          </a:xfrm>
          <a:prstGeom prst="rect">
            <a:avLst/>
          </a:prstGeom>
          <a:noFill/>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PRICE ADJUSTMENTS – LIMITED BY CPI “OTHER GOODS &amp; SERVICES” (JAN 2006)</a:t>
            </a:r>
          </a:p>
        </p:txBody>
      </p:sp>
      <p:pic>
        <p:nvPicPr>
          <p:cNvPr id="6" name="Picture 5"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72826345-5BA8-7B33-C2AC-1DB2286CBA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948" y="6007329"/>
            <a:ext cx="1208580" cy="517963"/>
          </a:xfrm>
          <a:prstGeom prst="rect">
            <a:avLst/>
          </a:prstGeom>
        </p:spPr>
      </p:pic>
    </p:spTree>
    <p:custDataLst>
      <p:tags r:id="rId1"/>
    </p:custData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a:stretch>
            <a:fillRect/>
          </a:stretch>
        </p:blipFill>
        <p:spPr>
          <a:xfrm>
            <a:off x="1128103" y="1734427"/>
            <a:ext cx="6339826" cy="3485273"/>
          </a:xfrm>
          <a:prstGeom prst="rect">
            <a:avLst/>
          </a:prstGeom>
        </p:spPr>
      </p:pic>
      <p:sp>
        <p:nvSpPr>
          <p:cNvPr id="3" name="Down Arrow 2"/>
          <p:cNvSpPr/>
          <p:nvPr/>
        </p:nvSpPr>
        <p:spPr>
          <a:xfrm rot="5400000">
            <a:off x="2438398" y="3352636"/>
            <a:ext cx="152400" cy="1067129"/>
          </a:xfrm>
          <a:prstGeom prst="downArrow">
            <a:avLst/>
          </a:prstGeom>
          <a:solidFill>
            <a:srgbClr val="264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TextBox 4"/>
          <p:cNvSpPr txBox="1"/>
          <p:nvPr/>
        </p:nvSpPr>
        <p:spPr>
          <a:xfrm>
            <a:off x="2971800" y="1264165"/>
            <a:ext cx="2169953" cy="369332"/>
          </a:xfrm>
          <a:prstGeom prst="rect">
            <a:avLst/>
          </a:prstGeom>
          <a:noFill/>
        </p:spPr>
        <p:txBody>
          <a:bodyPr wrap="none" rtlCol="0">
            <a:spAutoFit/>
          </a:bodyPr>
          <a:lstStyle/>
          <a:p>
            <a:r>
              <a:rPr lang="en-US" dirty="0">
                <a:solidFill>
                  <a:srgbClr val="2649A4"/>
                </a:solidFill>
              </a:rPr>
              <a:t>Copy/Printer Paper</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EA05D19F-7A18-2650-4BAD-C065E8BAEC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4" name="Right Triangle 3">
            <a:extLst>
              <a:ext uri="{FF2B5EF4-FFF2-40B4-BE49-F238E27FC236}">
                <a16:creationId xmlns:a16="http://schemas.microsoft.com/office/drawing/2014/main" id="{C285D5FA-DC57-625E-93B9-6B224EE355A2}"/>
              </a:ext>
            </a:extLst>
          </p:cNvPr>
          <p:cNvSpPr/>
          <p:nvPr/>
        </p:nvSpPr>
        <p:spPr>
          <a:xfrm flipV="1">
            <a:off x="0" y="1"/>
            <a:ext cx="2514600" cy="495300"/>
          </a:xfrm>
          <a:prstGeom prst="rtTriangle">
            <a:avLst/>
          </a:prstGeom>
          <a:solidFill>
            <a:srgbClr val="4B8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A684CA-382B-B629-03EB-4D0397792DE5}"/>
              </a:ext>
            </a:extLst>
          </p:cNvPr>
          <p:cNvSpPr txBox="1"/>
          <p:nvPr/>
        </p:nvSpPr>
        <p:spPr>
          <a:xfrm>
            <a:off x="2568088" y="793903"/>
            <a:ext cx="4588726" cy="369332"/>
          </a:xfrm>
          <a:prstGeom prst="rect">
            <a:avLst/>
          </a:prstGeom>
          <a:noFill/>
        </p:spPr>
        <p:txBody>
          <a:bodyPr wrap="square">
            <a:spAutoFit/>
          </a:bodyPr>
          <a:lstStyle/>
          <a:p>
            <a:r>
              <a:rPr lang="en-US" altLang="en-US" dirty="0">
                <a:solidFill>
                  <a:srgbClr val="2649A4"/>
                </a:solidFill>
              </a:rPr>
              <a:t>PPI – Specific Commodities</a:t>
            </a:r>
            <a:endParaRPr lang="en-US" dirty="0">
              <a:solidFill>
                <a:srgbClr val="2649A4"/>
              </a:solidFill>
            </a:endParaRPr>
          </a:p>
        </p:txBody>
      </p:sp>
    </p:spTree>
    <p:custDataLst>
      <p:tags r:id="rId1"/>
    </p:custDataLst>
    <p:extLst>
      <p:ext uri="{BB962C8B-B14F-4D97-AF65-F5344CB8AC3E}">
        <p14:creationId xmlns:p14="http://schemas.microsoft.com/office/powerpoint/2010/main" val="18971330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4E5F5B3-2A75-4915-86D3-252DF240F009}"/>
              </a:ext>
            </a:extLst>
          </p:cNvPr>
          <p:cNvSpPr/>
          <p:nvPr/>
        </p:nvSpPr>
        <p:spPr>
          <a:xfrm>
            <a:off x="6019800" y="1676400"/>
            <a:ext cx="1447800" cy="350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51695B8C-3515-EA5D-8229-1A0FAC3CA831}"/>
              </a:ext>
            </a:extLst>
          </p:cNvPr>
          <p:cNvSpPr/>
          <p:nvPr/>
        </p:nvSpPr>
        <p:spPr>
          <a:xfrm>
            <a:off x="1371600" y="1676400"/>
            <a:ext cx="1447800" cy="35052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1524000" y="1838762"/>
            <a:ext cx="5785385" cy="3180473"/>
          </a:xfrm>
          <a:prstGeom prst="rect">
            <a:avLst/>
          </a:prstGeom>
        </p:spPr>
      </p:pic>
      <p:sp>
        <p:nvSpPr>
          <p:cNvPr id="3" name="Down Arrow 2"/>
          <p:cNvSpPr/>
          <p:nvPr/>
        </p:nvSpPr>
        <p:spPr>
          <a:xfrm rot="3052887">
            <a:off x="2759657" y="3664768"/>
            <a:ext cx="181263" cy="755125"/>
          </a:xfrm>
          <a:prstGeom prst="downArrow">
            <a:avLst/>
          </a:prstGeom>
          <a:solidFill>
            <a:srgbClr val="264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TextBox 4"/>
          <p:cNvSpPr txBox="1"/>
          <p:nvPr/>
        </p:nvSpPr>
        <p:spPr>
          <a:xfrm>
            <a:off x="2971800" y="990600"/>
            <a:ext cx="2169953" cy="369332"/>
          </a:xfrm>
          <a:prstGeom prst="rect">
            <a:avLst/>
          </a:prstGeom>
          <a:noFill/>
        </p:spPr>
        <p:txBody>
          <a:bodyPr wrap="none" rtlCol="0">
            <a:spAutoFit/>
          </a:bodyPr>
          <a:lstStyle/>
          <a:p>
            <a:r>
              <a:rPr lang="en-US" dirty="0">
                <a:solidFill>
                  <a:srgbClr val="2649A4"/>
                </a:solidFill>
              </a:rPr>
              <a:t>Copy/Printer Paper</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3D3E7F34-2F6E-8469-D835-DD52C004446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7" name="TextBox 6">
            <a:extLst>
              <a:ext uri="{FF2B5EF4-FFF2-40B4-BE49-F238E27FC236}">
                <a16:creationId xmlns:a16="http://schemas.microsoft.com/office/drawing/2014/main" id="{9A6C739C-2E9A-D4C7-0B43-04FFEC8551B4}"/>
              </a:ext>
            </a:extLst>
          </p:cNvPr>
          <p:cNvSpPr txBox="1"/>
          <p:nvPr/>
        </p:nvSpPr>
        <p:spPr>
          <a:xfrm>
            <a:off x="2574074" y="542652"/>
            <a:ext cx="4588726" cy="369332"/>
          </a:xfrm>
          <a:prstGeom prst="rect">
            <a:avLst/>
          </a:prstGeom>
          <a:noFill/>
        </p:spPr>
        <p:txBody>
          <a:bodyPr wrap="square">
            <a:spAutoFit/>
          </a:bodyPr>
          <a:lstStyle/>
          <a:p>
            <a:r>
              <a:rPr lang="en-US" altLang="en-US" dirty="0">
                <a:solidFill>
                  <a:srgbClr val="2649A4"/>
                </a:solidFill>
              </a:rPr>
              <a:t>PPI – Specific Commodities</a:t>
            </a:r>
            <a:endParaRPr lang="en-US" dirty="0">
              <a:solidFill>
                <a:srgbClr val="2649A4"/>
              </a:solidFill>
            </a:endParaRPr>
          </a:p>
        </p:txBody>
      </p:sp>
      <p:sp>
        <p:nvSpPr>
          <p:cNvPr id="10" name="Right Triangle 9">
            <a:extLst>
              <a:ext uri="{FF2B5EF4-FFF2-40B4-BE49-F238E27FC236}">
                <a16:creationId xmlns:a16="http://schemas.microsoft.com/office/drawing/2014/main" id="{B3D39B61-A2D0-C0E0-37BC-E16689525816}"/>
              </a:ext>
            </a:extLst>
          </p:cNvPr>
          <p:cNvSpPr/>
          <p:nvPr/>
        </p:nvSpPr>
        <p:spPr>
          <a:xfrm flipV="1">
            <a:off x="0" y="1"/>
            <a:ext cx="2514600" cy="495300"/>
          </a:xfrm>
          <a:prstGeom prst="r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935819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2C6E345-8B9A-E6D5-0802-877E203584F6}"/>
              </a:ext>
            </a:extLst>
          </p:cNvPr>
          <p:cNvSpPr/>
          <p:nvPr/>
        </p:nvSpPr>
        <p:spPr>
          <a:xfrm>
            <a:off x="990600" y="1447800"/>
            <a:ext cx="6400800" cy="37338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1162605" y="1696327"/>
            <a:ext cx="5923995" cy="3256673"/>
          </a:xfrm>
          <a:prstGeom prst="rect">
            <a:avLst/>
          </a:prstGeom>
        </p:spPr>
      </p:pic>
      <p:sp>
        <p:nvSpPr>
          <p:cNvPr id="3" name="Down Arrow 2"/>
          <p:cNvSpPr/>
          <p:nvPr/>
        </p:nvSpPr>
        <p:spPr>
          <a:xfrm rot="6581384">
            <a:off x="6046860" y="4154535"/>
            <a:ext cx="152400" cy="859165"/>
          </a:xfrm>
          <a:prstGeom prst="down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TextBox 4"/>
          <p:cNvSpPr txBox="1"/>
          <p:nvPr/>
        </p:nvSpPr>
        <p:spPr>
          <a:xfrm>
            <a:off x="2819400" y="829941"/>
            <a:ext cx="2209800" cy="369332"/>
          </a:xfrm>
          <a:prstGeom prst="rect">
            <a:avLst/>
          </a:prstGeom>
          <a:noFill/>
        </p:spPr>
        <p:txBody>
          <a:bodyPr wrap="square" rtlCol="0">
            <a:spAutoFit/>
          </a:bodyPr>
          <a:lstStyle/>
          <a:p>
            <a:r>
              <a:rPr lang="en-US" dirty="0">
                <a:solidFill>
                  <a:srgbClr val="2649A4"/>
                </a:solidFill>
              </a:rPr>
              <a:t>Copy/Printer Paper</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2128CF40-CE4A-171F-EC6B-47A7F25BBB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4" name="TextBox 3">
            <a:extLst>
              <a:ext uri="{FF2B5EF4-FFF2-40B4-BE49-F238E27FC236}">
                <a16:creationId xmlns:a16="http://schemas.microsoft.com/office/drawing/2014/main" id="{B972C902-C04B-5A23-FE39-1B1ACB69E230}"/>
              </a:ext>
            </a:extLst>
          </p:cNvPr>
          <p:cNvSpPr txBox="1"/>
          <p:nvPr/>
        </p:nvSpPr>
        <p:spPr>
          <a:xfrm>
            <a:off x="2574074" y="542652"/>
            <a:ext cx="4588726" cy="369332"/>
          </a:xfrm>
          <a:prstGeom prst="rect">
            <a:avLst/>
          </a:prstGeom>
          <a:noFill/>
        </p:spPr>
        <p:txBody>
          <a:bodyPr wrap="square">
            <a:spAutoFit/>
          </a:bodyPr>
          <a:lstStyle/>
          <a:p>
            <a:r>
              <a:rPr lang="en-US" altLang="en-US" dirty="0">
                <a:solidFill>
                  <a:srgbClr val="2649A4"/>
                </a:solidFill>
              </a:rPr>
              <a:t>PPI – Specific Commodities</a:t>
            </a:r>
            <a:endParaRPr lang="en-US" dirty="0">
              <a:solidFill>
                <a:srgbClr val="2649A4"/>
              </a:solidFill>
            </a:endParaRPr>
          </a:p>
        </p:txBody>
      </p:sp>
      <p:sp>
        <p:nvSpPr>
          <p:cNvPr id="8" name="Right Triangle 7">
            <a:extLst>
              <a:ext uri="{FF2B5EF4-FFF2-40B4-BE49-F238E27FC236}">
                <a16:creationId xmlns:a16="http://schemas.microsoft.com/office/drawing/2014/main" id="{C3FC8A5E-508F-773F-9AFA-E51A6662CE7C}"/>
              </a:ext>
            </a:extLst>
          </p:cNvPr>
          <p:cNvSpPr/>
          <p:nvPr/>
        </p:nvSpPr>
        <p:spPr>
          <a:xfrm flipV="1">
            <a:off x="0" y="1"/>
            <a:ext cx="2514600" cy="495300"/>
          </a:xfrm>
          <a:prstGeom prst="rtTriangle">
            <a:avLst/>
          </a:prstGeom>
          <a:solidFill>
            <a:srgbClr val="B2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457751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9088C30-2897-E8D1-59D8-71211CA2E8F0}"/>
              </a:ext>
            </a:extLst>
          </p:cNvPr>
          <p:cNvSpPr/>
          <p:nvPr/>
        </p:nvSpPr>
        <p:spPr>
          <a:xfrm>
            <a:off x="914400" y="1488265"/>
            <a:ext cx="1897295" cy="4074335"/>
          </a:xfrm>
          <a:prstGeom prst="rect">
            <a:avLst/>
          </a:prstGeom>
          <a:solidFill>
            <a:srgbClr val="B2BED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1240353" y="1905000"/>
            <a:ext cx="6201215" cy="3409073"/>
          </a:xfrm>
          <a:prstGeom prst="rect">
            <a:avLst/>
          </a:prstGeom>
        </p:spPr>
      </p:pic>
      <p:sp>
        <p:nvSpPr>
          <p:cNvPr id="3" name="Down Arrow 2"/>
          <p:cNvSpPr/>
          <p:nvPr/>
        </p:nvSpPr>
        <p:spPr>
          <a:xfrm rot="18064852">
            <a:off x="5872431" y="3725195"/>
            <a:ext cx="244569" cy="978831"/>
          </a:xfrm>
          <a:prstGeom prst="downArrow">
            <a:avLst/>
          </a:prstGeom>
          <a:solidFill>
            <a:srgbClr val="264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5" name="TextBox 4"/>
          <p:cNvSpPr txBox="1"/>
          <p:nvPr/>
        </p:nvSpPr>
        <p:spPr>
          <a:xfrm>
            <a:off x="2887895" y="849868"/>
            <a:ext cx="2169953" cy="369332"/>
          </a:xfrm>
          <a:prstGeom prst="rect">
            <a:avLst/>
          </a:prstGeom>
          <a:noFill/>
        </p:spPr>
        <p:txBody>
          <a:bodyPr wrap="none" rtlCol="0">
            <a:spAutoFit/>
          </a:bodyPr>
          <a:lstStyle/>
          <a:p>
            <a:r>
              <a:rPr lang="en-US" dirty="0">
                <a:solidFill>
                  <a:srgbClr val="2649A4"/>
                </a:solidFill>
              </a:rPr>
              <a:t>Copy/Printer Paper</a:t>
            </a:r>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9C9F146F-31B9-1D3D-2D64-3BEC7B4542C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4" name="Right Triangle 3">
            <a:extLst>
              <a:ext uri="{FF2B5EF4-FFF2-40B4-BE49-F238E27FC236}">
                <a16:creationId xmlns:a16="http://schemas.microsoft.com/office/drawing/2014/main" id="{2FEBAE2B-5725-6C98-C713-29F0AD99B8D2}"/>
              </a:ext>
            </a:extLst>
          </p:cNvPr>
          <p:cNvSpPr/>
          <p:nvPr/>
        </p:nvSpPr>
        <p:spPr>
          <a:xfrm flipV="1">
            <a:off x="0" y="1"/>
            <a:ext cx="2514600" cy="495300"/>
          </a:xfrm>
          <a:prstGeom prst="rtTriangl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04B91E0-9DC8-00F3-263B-CF8964358F2F}"/>
              </a:ext>
            </a:extLst>
          </p:cNvPr>
          <p:cNvSpPr txBox="1"/>
          <p:nvPr/>
        </p:nvSpPr>
        <p:spPr>
          <a:xfrm>
            <a:off x="2574074" y="542652"/>
            <a:ext cx="4588726" cy="369332"/>
          </a:xfrm>
          <a:prstGeom prst="rect">
            <a:avLst/>
          </a:prstGeom>
          <a:noFill/>
        </p:spPr>
        <p:txBody>
          <a:bodyPr wrap="square">
            <a:spAutoFit/>
          </a:bodyPr>
          <a:lstStyle/>
          <a:p>
            <a:r>
              <a:rPr lang="en-US" altLang="en-US" dirty="0">
                <a:solidFill>
                  <a:srgbClr val="2649A4"/>
                </a:solidFill>
              </a:rPr>
              <a:t>PPI – Specific Commodities</a:t>
            </a:r>
            <a:endParaRPr lang="en-US" dirty="0">
              <a:solidFill>
                <a:srgbClr val="2649A4"/>
              </a:solidFill>
            </a:endParaRPr>
          </a:p>
        </p:txBody>
      </p:sp>
    </p:spTree>
    <p:custDataLst>
      <p:tags r:id="rId1"/>
    </p:custDataLst>
    <p:extLst>
      <p:ext uri="{BB962C8B-B14F-4D97-AF65-F5344CB8AC3E}">
        <p14:creationId xmlns:p14="http://schemas.microsoft.com/office/powerpoint/2010/main" val="3063872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8F3ADB9-FA38-4999-9F44-8B10EFC4FAC8}"/>
              </a:ext>
            </a:extLst>
          </p:cNvPr>
          <p:cNvPicPr>
            <a:picLocks noChangeAspect="1"/>
          </p:cNvPicPr>
          <p:nvPr/>
        </p:nvPicPr>
        <p:blipFill>
          <a:blip r:embed="rId4"/>
          <a:stretch>
            <a:fillRect/>
          </a:stretch>
        </p:blipFill>
        <p:spPr>
          <a:xfrm>
            <a:off x="1257300" y="1700376"/>
            <a:ext cx="5662204" cy="3457248"/>
          </a:xfrm>
          <a:prstGeom prst="rect">
            <a:avLst/>
          </a:prstGeom>
        </p:spPr>
      </p:pic>
      <p:sp>
        <p:nvSpPr>
          <p:cNvPr id="4" name="Rectangle 3"/>
          <p:cNvSpPr/>
          <p:nvPr/>
        </p:nvSpPr>
        <p:spPr>
          <a:xfrm>
            <a:off x="1981200" y="4800600"/>
            <a:ext cx="1752600" cy="2286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990600" y="5559623"/>
            <a:ext cx="5951886" cy="307777"/>
          </a:xfrm>
          <a:prstGeom prst="rect">
            <a:avLst/>
          </a:prstGeom>
          <a:noFill/>
        </p:spPr>
        <p:txBody>
          <a:bodyPr wrap="none" rtlCol="0">
            <a:spAutoFit/>
          </a:bodyPr>
          <a:lstStyle/>
          <a:p>
            <a:r>
              <a:rPr lang="en-US" sz="1400" dirty="0">
                <a:solidFill>
                  <a:srgbClr val="2649A4"/>
                </a:solidFill>
              </a:rPr>
              <a:t>Preliminary data does not meet the requirements of any of our clauses</a:t>
            </a:r>
            <a:r>
              <a:rPr lang="en-US" sz="1400" dirty="0"/>
              <a:t>.</a:t>
            </a:r>
          </a:p>
        </p:txBody>
      </p:sp>
      <p:pic>
        <p:nvPicPr>
          <p:cNvPr id="3" name="Picture 2"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BC2C843E-F8D4-8478-ACD9-667DC56CDC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6" name="Right Triangle 5">
            <a:extLst>
              <a:ext uri="{FF2B5EF4-FFF2-40B4-BE49-F238E27FC236}">
                <a16:creationId xmlns:a16="http://schemas.microsoft.com/office/drawing/2014/main" id="{6E100507-C0AD-E721-9B01-E3BE6D1C1E2C}"/>
              </a:ext>
            </a:extLst>
          </p:cNvPr>
          <p:cNvSpPr/>
          <p:nvPr/>
        </p:nvSpPr>
        <p:spPr>
          <a:xfrm flipV="1">
            <a:off x="0" y="1"/>
            <a:ext cx="2514600" cy="495300"/>
          </a:xfrm>
          <a:prstGeom prst="rtTriangle">
            <a:avLst/>
          </a:prstGeom>
          <a:solidFill>
            <a:srgbClr val="2649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80DDB41-155F-4FF3-5F1A-D421CEEC774C}"/>
              </a:ext>
            </a:extLst>
          </p:cNvPr>
          <p:cNvSpPr txBox="1"/>
          <p:nvPr/>
        </p:nvSpPr>
        <p:spPr>
          <a:xfrm>
            <a:off x="2283212" y="838200"/>
            <a:ext cx="4588726" cy="369332"/>
          </a:xfrm>
          <a:prstGeom prst="rect">
            <a:avLst/>
          </a:prstGeom>
          <a:noFill/>
        </p:spPr>
        <p:txBody>
          <a:bodyPr wrap="square">
            <a:spAutoFit/>
          </a:bodyPr>
          <a:lstStyle/>
          <a:p>
            <a:r>
              <a:rPr lang="en-US" altLang="en-US" dirty="0">
                <a:solidFill>
                  <a:srgbClr val="2649A4"/>
                </a:solidFill>
              </a:rPr>
              <a:t>PPI – Specific Commodities</a:t>
            </a:r>
            <a:endParaRPr lang="en-US" dirty="0">
              <a:solidFill>
                <a:srgbClr val="2649A4"/>
              </a:solidFill>
            </a:endParaRPr>
          </a:p>
        </p:txBody>
      </p:sp>
    </p:spTree>
    <p:custDataLst>
      <p:tags r:id="rId1"/>
    </p:custDataLst>
    <p:extLst>
      <p:ext uri="{BB962C8B-B14F-4D97-AF65-F5344CB8AC3E}">
        <p14:creationId xmlns:p14="http://schemas.microsoft.com/office/powerpoint/2010/main" val="6808732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4019921-747A-4408-83CB-C408F796CA08}"/>
              </a:ext>
            </a:extLst>
          </p:cNvPr>
          <p:cNvPicPr>
            <a:picLocks noChangeAspect="1"/>
          </p:cNvPicPr>
          <p:nvPr/>
        </p:nvPicPr>
        <p:blipFill rotWithShape="1">
          <a:blip r:embed="rId4"/>
          <a:srcRect t="15175" r="-1922" b="-1167"/>
          <a:stretch/>
        </p:blipFill>
        <p:spPr>
          <a:xfrm>
            <a:off x="914400" y="965201"/>
            <a:ext cx="6705600" cy="3454399"/>
          </a:xfrm>
          <a:prstGeom prst="rect">
            <a:avLst/>
          </a:prstGeom>
        </p:spPr>
      </p:pic>
      <p:sp>
        <p:nvSpPr>
          <p:cNvPr id="3" name="TextBox 2"/>
          <p:cNvSpPr txBox="1"/>
          <p:nvPr/>
        </p:nvSpPr>
        <p:spPr>
          <a:xfrm>
            <a:off x="467820" y="4381498"/>
            <a:ext cx="6999780" cy="2031325"/>
          </a:xfrm>
          <a:prstGeom prst="rect">
            <a:avLst/>
          </a:prstGeom>
          <a:noFill/>
        </p:spPr>
        <p:txBody>
          <a:bodyPr wrap="square" rtlCol="0">
            <a:spAutoFit/>
          </a:bodyPr>
          <a:lstStyle/>
          <a:p>
            <a:r>
              <a:rPr lang="en-US" sz="1400" dirty="0"/>
              <a:t>Percent difference in the PPI equals the difference of Month 12 (Jan 2021) – Month 1 </a:t>
            </a:r>
          </a:p>
          <a:p>
            <a:r>
              <a:rPr lang="en-US" sz="1400" dirty="0"/>
              <a:t>(Jan 2020), divided by Month 1 (Jan 2020) *100</a:t>
            </a:r>
          </a:p>
          <a:p>
            <a:endParaRPr lang="en-US" sz="1400" dirty="0"/>
          </a:p>
          <a:p>
            <a:r>
              <a:rPr lang="en-US" sz="1400" dirty="0"/>
              <a:t>Example</a:t>
            </a:r>
          </a:p>
          <a:p>
            <a:r>
              <a:rPr lang="en-US" sz="1400" dirty="0"/>
              <a:t>188.1 – 196.2 = </a:t>
            </a:r>
            <a:r>
              <a:rPr lang="en-US" sz="1400" b="1" dirty="0">
                <a:solidFill>
                  <a:srgbClr val="FF0000"/>
                </a:solidFill>
              </a:rPr>
              <a:t>-8.1</a:t>
            </a:r>
          </a:p>
          <a:p>
            <a:r>
              <a:rPr lang="en-US" sz="1400" dirty="0"/>
              <a:t>8.1 / 196.2 = .0413 *100 = 4.13  OR </a:t>
            </a:r>
            <a:r>
              <a:rPr lang="en-US" sz="1400" b="1" dirty="0">
                <a:solidFill>
                  <a:srgbClr val="FF0000"/>
                </a:solidFill>
              </a:rPr>
              <a:t>-4.13%</a:t>
            </a:r>
          </a:p>
          <a:p>
            <a:endParaRPr lang="en-US" sz="1400" dirty="0"/>
          </a:p>
          <a:p>
            <a:r>
              <a:rPr lang="en-US" sz="1400" dirty="0"/>
              <a:t>The PPI for the most recent twelve-month period not subject to revision is </a:t>
            </a:r>
            <a:r>
              <a:rPr lang="en-US" sz="1400" b="1" dirty="0">
                <a:solidFill>
                  <a:srgbClr val="FF0000"/>
                </a:solidFill>
              </a:rPr>
              <a:t>-4.13%</a:t>
            </a:r>
            <a:r>
              <a:rPr lang="en-US" sz="1400" dirty="0"/>
              <a:t>.</a:t>
            </a:r>
          </a:p>
          <a:p>
            <a:endParaRPr lang="en-US" sz="1400" dirty="0"/>
          </a:p>
        </p:txBody>
      </p:sp>
      <p:sp>
        <p:nvSpPr>
          <p:cNvPr id="4" name="Rectangle 3"/>
          <p:cNvSpPr/>
          <p:nvPr/>
        </p:nvSpPr>
        <p:spPr>
          <a:xfrm>
            <a:off x="1371600" y="3733799"/>
            <a:ext cx="304800" cy="45720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5C0086F8-D1AE-38E6-1509-3CDC94787C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5" name="Right Triangle 4">
            <a:extLst>
              <a:ext uri="{FF2B5EF4-FFF2-40B4-BE49-F238E27FC236}">
                <a16:creationId xmlns:a16="http://schemas.microsoft.com/office/drawing/2014/main" id="{B641CE2C-D78D-5E98-BEE5-8BB79359A283}"/>
              </a:ext>
            </a:extLst>
          </p:cNvPr>
          <p:cNvSpPr/>
          <p:nvPr/>
        </p:nvSpPr>
        <p:spPr>
          <a:xfrm flipV="1">
            <a:off x="0" y="1"/>
            <a:ext cx="2514600" cy="495300"/>
          </a:xfrm>
          <a:prstGeom prst="rtTriangle">
            <a:avLst/>
          </a:prstGeom>
          <a:solidFill>
            <a:srgbClr val="B2BE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2F73CB6B-DD52-E4A2-9CC4-EBBD02E6FAAB}"/>
              </a:ext>
            </a:extLst>
          </p:cNvPr>
          <p:cNvSpPr txBox="1"/>
          <p:nvPr/>
        </p:nvSpPr>
        <p:spPr>
          <a:xfrm>
            <a:off x="2421674" y="468868"/>
            <a:ext cx="4588726" cy="369332"/>
          </a:xfrm>
          <a:prstGeom prst="rect">
            <a:avLst/>
          </a:prstGeom>
          <a:noFill/>
        </p:spPr>
        <p:txBody>
          <a:bodyPr wrap="square">
            <a:spAutoFit/>
          </a:bodyPr>
          <a:lstStyle/>
          <a:p>
            <a:r>
              <a:rPr lang="en-US" altLang="en-US" dirty="0">
                <a:solidFill>
                  <a:srgbClr val="2649A4"/>
                </a:solidFill>
              </a:rPr>
              <a:t>PPI – Specific Commodities</a:t>
            </a:r>
            <a:endParaRPr lang="en-US" dirty="0">
              <a:solidFill>
                <a:srgbClr val="2649A4"/>
              </a:solidFill>
            </a:endParaRPr>
          </a:p>
        </p:txBody>
      </p:sp>
    </p:spTree>
    <p:custDataLst>
      <p:tags r:id="rId1"/>
    </p:custDataLst>
    <p:extLst>
      <p:ext uri="{BB962C8B-B14F-4D97-AF65-F5344CB8AC3E}">
        <p14:creationId xmlns:p14="http://schemas.microsoft.com/office/powerpoint/2010/main" val="7693827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18000">
              <a:schemeClr val="accent1">
                <a:lumMod val="0"/>
                <a:lumOff val="100000"/>
              </a:schemeClr>
            </a:gs>
            <a:gs pos="75000">
              <a:schemeClr val="accent1">
                <a:lumMod val="0"/>
                <a:lumOff val="100000"/>
                <a:alpha val="0"/>
              </a:schemeClr>
            </a:gs>
          </a:gsLst>
          <a:path path="circle">
            <a:fillToRect l="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Applying Percent Changes</a:t>
            </a:r>
          </a:p>
        </p:txBody>
      </p:sp>
      <p:sp>
        <p:nvSpPr>
          <p:cNvPr id="4" name="TextBox 3"/>
          <p:cNvSpPr txBox="1"/>
          <p:nvPr/>
        </p:nvSpPr>
        <p:spPr>
          <a:xfrm>
            <a:off x="762000" y="1600200"/>
            <a:ext cx="6476999" cy="4191000"/>
          </a:xfrm>
          <a:prstGeom prst="rect">
            <a:avLst/>
          </a:prstGeom>
          <a:gradFill flip="none" rotWithShape="1">
            <a:gsLst>
              <a:gs pos="18000">
                <a:schemeClr val="accent1">
                  <a:lumMod val="0"/>
                  <a:lumOff val="100000"/>
                </a:schemeClr>
              </a:gs>
              <a:gs pos="75000">
                <a:schemeClr val="accent1">
                  <a:lumMod val="0"/>
                  <a:lumOff val="100000"/>
                  <a:alpha val="0"/>
                </a:schemeClr>
              </a:gs>
              <a:gs pos="100000">
                <a:schemeClr val="accent1">
                  <a:lumMod val="100000"/>
                </a:schemeClr>
              </a:gs>
            </a:gsLst>
            <a:path path="circle">
              <a:fillToRect l="100000" b="100000"/>
            </a:path>
            <a:tileRect t="-100000" r="-100000"/>
          </a:gradFill>
        </p:spPr>
        <p:txBody>
          <a:bodyPr wrap="none" rtlCol="0">
            <a:normAutofit fontScale="92500" lnSpcReduction="10000"/>
          </a:bodyPr>
          <a:lstStyle/>
          <a:p>
            <a:r>
              <a:rPr lang="en-US" sz="1400" dirty="0"/>
              <a:t>The </a:t>
            </a:r>
            <a:r>
              <a:rPr lang="en-US" sz="1400" b="1" dirty="0"/>
              <a:t>current unit price </a:t>
            </a:r>
            <a:r>
              <a:rPr lang="en-US" sz="1400" dirty="0"/>
              <a:t>for the product or service is multiplied by the </a:t>
            </a:r>
          </a:p>
          <a:p>
            <a:r>
              <a:rPr lang="en-US" sz="1400" b="1" dirty="0"/>
              <a:t>percent change </a:t>
            </a:r>
            <a:r>
              <a:rPr lang="en-US" sz="1400" dirty="0"/>
              <a:t>with the result being the </a:t>
            </a:r>
            <a:r>
              <a:rPr lang="en-US" sz="1400" b="1" dirty="0"/>
              <a:t>new unit price</a:t>
            </a:r>
            <a:r>
              <a:rPr lang="en-US" sz="1400" dirty="0"/>
              <a:t>.</a:t>
            </a:r>
          </a:p>
          <a:p>
            <a:endParaRPr lang="en-US" sz="1400" dirty="0"/>
          </a:p>
          <a:p>
            <a:r>
              <a:rPr lang="en-US" sz="1400" dirty="0"/>
              <a:t>For example:</a:t>
            </a:r>
          </a:p>
          <a:p>
            <a:r>
              <a:rPr lang="en-US" sz="1400" dirty="0"/>
              <a:t>Current Unit Price:  $100</a:t>
            </a:r>
          </a:p>
          <a:p>
            <a:r>
              <a:rPr lang="en-US" sz="1400" dirty="0"/>
              <a:t>Percent Change:  2.5%</a:t>
            </a:r>
          </a:p>
          <a:p>
            <a:endParaRPr lang="en-US" sz="1400" dirty="0"/>
          </a:p>
          <a:p>
            <a:r>
              <a:rPr lang="en-US" sz="1400" b="1" dirty="0"/>
              <a:t>Two Methods to Calculate (Either works with any set of numbers)</a:t>
            </a:r>
          </a:p>
          <a:p>
            <a:endParaRPr lang="en-US" sz="1400" b="1" dirty="0"/>
          </a:p>
          <a:p>
            <a:r>
              <a:rPr lang="en-US" sz="1400" dirty="0"/>
              <a:t>1. (Unit Price X  % Change) + Current Unit Price = New Unit Price</a:t>
            </a:r>
          </a:p>
          <a:p>
            <a:r>
              <a:rPr lang="en-US" sz="1400" dirty="0"/>
              <a:t>(100 X .025) = 2.5 + 100 = $102.50 </a:t>
            </a:r>
          </a:p>
          <a:p>
            <a:endParaRPr lang="en-US" sz="1400" dirty="0"/>
          </a:p>
          <a:p>
            <a:r>
              <a:rPr lang="en-US" sz="1400" dirty="0"/>
              <a:t>2. Unit Price X 1. % Change = New Unit Price</a:t>
            </a:r>
          </a:p>
          <a:p>
            <a:r>
              <a:rPr lang="en-US" sz="1400" dirty="0"/>
              <a:t>100 X 1.025 = $102.50</a:t>
            </a:r>
          </a:p>
          <a:p>
            <a:endParaRPr lang="en-US" sz="1400" dirty="0"/>
          </a:p>
          <a:p>
            <a:r>
              <a:rPr lang="en-US" sz="1400" b="1" dirty="0"/>
              <a:t>Another Example</a:t>
            </a:r>
          </a:p>
          <a:p>
            <a:endParaRPr lang="en-US" sz="1400" dirty="0"/>
          </a:p>
          <a:p>
            <a:r>
              <a:rPr lang="en-US" sz="1400" dirty="0"/>
              <a:t>Current Unit Price:  $.1234</a:t>
            </a:r>
          </a:p>
          <a:p>
            <a:r>
              <a:rPr lang="en-US" sz="1400" dirty="0"/>
              <a:t>Percent Change: 1.8%</a:t>
            </a:r>
          </a:p>
          <a:p>
            <a:endParaRPr lang="en-US" sz="1400" dirty="0"/>
          </a:p>
          <a:p>
            <a:r>
              <a:rPr lang="en-US" sz="1400" dirty="0"/>
              <a:t>.1234 X 1.018 = $.1256</a:t>
            </a:r>
          </a:p>
        </p:txBody>
      </p:sp>
      <p:pic>
        <p:nvPicPr>
          <p:cNvPr id="3" name="Picture 2"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8D379388-2B05-99E1-E659-AA2BC01E88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
        <p:nvSpPr>
          <p:cNvPr id="5" name="Right Triangle 4">
            <a:extLst>
              <a:ext uri="{FF2B5EF4-FFF2-40B4-BE49-F238E27FC236}">
                <a16:creationId xmlns:a16="http://schemas.microsoft.com/office/drawing/2014/main" id="{65D82081-A40D-9CF8-AF81-505BE09A12EF}"/>
              </a:ext>
            </a:extLst>
          </p:cNvPr>
          <p:cNvSpPr/>
          <p:nvPr/>
        </p:nvSpPr>
        <p:spPr>
          <a:xfrm flipV="1">
            <a:off x="0" y="1"/>
            <a:ext cx="2514600" cy="495300"/>
          </a:xfrm>
          <a:prstGeom prst="rtTriangle">
            <a:avLst/>
          </a:prstGeom>
          <a:solidFill>
            <a:srgbClr val="4B84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9092383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7" name="Straight Connector 8">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82600" y="816638"/>
            <a:ext cx="2525519" cy="5224724"/>
          </a:xfrm>
        </p:spPr>
        <p:txBody>
          <a:bodyPr anchor="ctr">
            <a:normAutofit/>
          </a:bodyPr>
          <a:lstStyle/>
          <a:p>
            <a:r>
              <a:rPr lang="en-US" dirty="0"/>
              <a:t>Things to Consider</a:t>
            </a:r>
          </a:p>
        </p:txBody>
      </p:sp>
      <p:sp>
        <p:nvSpPr>
          <p:cNvPr id="3" name="Content Placeholder 2"/>
          <p:cNvSpPr>
            <a:spLocks noGrp="1"/>
          </p:cNvSpPr>
          <p:nvPr>
            <p:ph idx="1"/>
          </p:nvPr>
        </p:nvSpPr>
        <p:spPr>
          <a:xfrm>
            <a:off x="3490721" y="816638"/>
            <a:ext cx="3464779" cy="5224724"/>
          </a:xfrm>
        </p:spPr>
        <p:txBody>
          <a:bodyPr anchor="ctr">
            <a:normAutofit/>
          </a:bodyPr>
          <a:lstStyle/>
          <a:p>
            <a:r>
              <a:rPr lang="en-US" dirty="0"/>
              <a:t>Prior to publishing:</a:t>
            </a:r>
          </a:p>
          <a:p>
            <a:pPr lvl="1"/>
            <a:r>
              <a:rPr lang="en-US" dirty="0"/>
              <a:t>Which one to use (CPI/PPI)?</a:t>
            </a:r>
          </a:p>
          <a:p>
            <a:pPr lvl="1"/>
            <a:r>
              <a:rPr lang="en-US" dirty="0"/>
              <a:t>Is there a PPI commodity for your product?</a:t>
            </a:r>
          </a:p>
          <a:p>
            <a:pPr lvl="1"/>
            <a:r>
              <a:rPr lang="en-US" dirty="0"/>
              <a:t>Are there other indexes available?</a:t>
            </a:r>
          </a:p>
          <a:p>
            <a:pPr lvl="1"/>
            <a:r>
              <a:rPr lang="en-US" dirty="0"/>
              <a:t>Are there other methods based on the commodity?</a:t>
            </a:r>
          </a:p>
          <a:p>
            <a:pPr lvl="1"/>
            <a:r>
              <a:rPr lang="en-US" dirty="0"/>
              <a:t>Do you need a price adjustment index at all?</a:t>
            </a:r>
          </a:p>
          <a:p>
            <a:pPr lvl="1"/>
            <a:endParaRPr lang="en-US" dirty="0"/>
          </a:p>
          <a:p>
            <a:endParaRPr lang="en-US" dirty="0"/>
          </a:p>
        </p:txBody>
      </p:sp>
      <p:pic>
        <p:nvPicPr>
          <p:cNvPr id="4" name="Picture 3"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D126EB1D-12CE-E25D-9E4F-F7D2FCD198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Tree>
    <p:custDataLst>
      <p:tags r:id="rId1"/>
    </p:custDataLst>
    <p:extLst>
      <p:ext uri="{BB962C8B-B14F-4D97-AF65-F5344CB8AC3E}">
        <p14:creationId xmlns:p14="http://schemas.microsoft.com/office/powerpoint/2010/main" val="38992618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100000">
              <a:schemeClr val="accent1">
                <a:tint val="66000"/>
                <a:satMod val="160000"/>
                <a:alpha val="0"/>
                <a:lumMod val="0"/>
                <a:lumOff val="100000"/>
              </a:schemeClr>
            </a:gs>
            <a:gs pos="0">
              <a:schemeClr val="accent1">
                <a:tint val="44500"/>
                <a:satMod val="160000"/>
              </a:schemeClr>
            </a:gs>
          </a:gsLst>
          <a:lin ang="5400000" scaled="1"/>
        </a:gradFill>
        <a:effectLst/>
      </p:bgPr>
    </p:bg>
    <p:spTree>
      <p:nvGrpSpPr>
        <p:cNvPr id="1" name=""/>
        <p:cNvGrpSpPr/>
        <p:nvPr/>
      </p:nvGrpSpPr>
      <p:grpSpPr>
        <a:xfrm>
          <a:off x="0" y="0"/>
          <a:ext cx="0" cy="0"/>
          <a:chOff x="0" y="0"/>
          <a:chExt cx="0" cy="0"/>
        </a:xfrm>
      </p:grpSpPr>
      <p:sp>
        <p:nvSpPr>
          <p:cNvPr id="2" name="TextBox 1"/>
          <p:cNvSpPr txBox="1"/>
          <p:nvPr/>
        </p:nvSpPr>
        <p:spPr>
          <a:xfrm>
            <a:off x="772621" y="495955"/>
            <a:ext cx="6999779" cy="5447645"/>
          </a:xfrm>
          <a:prstGeom prst="rect">
            <a:avLst/>
          </a:prstGeom>
          <a:noFill/>
        </p:spPr>
        <p:txBody>
          <a:bodyPr wrap="square" rtlCol="0">
            <a:spAutoFit/>
          </a:bodyPr>
          <a:lstStyle/>
          <a:p>
            <a:pPr algn="ctr"/>
            <a:r>
              <a:rPr lang="en-US" sz="2400" dirty="0">
                <a:solidFill>
                  <a:srgbClr val="2649A4"/>
                </a:solidFill>
              </a:rPr>
              <a:t>Consolidated Links</a:t>
            </a:r>
          </a:p>
          <a:p>
            <a:pPr algn="ctr"/>
            <a:endParaRPr lang="en-US" sz="2400" dirty="0"/>
          </a:p>
          <a:p>
            <a:r>
              <a:rPr lang="en-US" sz="1200" dirty="0"/>
              <a:t>CPI Other Goods &amp; Services Table 7 (PDF Newsletter)</a:t>
            </a:r>
          </a:p>
          <a:p>
            <a:r>
              <a:rPr lang="en-US" sz="1200" dirty="0">
                <a:hlinkClick r:id="rId4"/>
              </a:rPr>
              <a:t>https://www.bls.gov/cpi/news.htm</a:t>
            </a:r>
            <a:r>
              <a:rPr lang="en-US" sz="1200" dirty="0"/>
              <a:t> </a:t>
            </a:r>
          </a:p>
          <a:p>
            <a:r>
              <a:rPr lang="en-US" sz="1200" dirty="0"/>
              <a:t>Select “PDF” and scroll down to Table 7</a:t>
            </a:r>
          </a:p>
          <a:p>
            <a:endParaRPr lang="en-US" sz="1200" dirty="0"/>
          </a:p>
          <a:p>
            <a:r>
              <a:rPr lang="en-US" sz="1200" dirty="0"/>
              <a:t>CPI Other Goods &amp; Services Table 7 (HTML)</a:t>
            </a:r>
          </a:p>
          <a:p>
            <a:r>
              <a:rPr lang="en-US" sz="1200" dirty="0">
                <a:hlinkClick r:id="rId5"/>
              </a:rPr>
              <a:t>https://www.bls.gov/news.release/cpi.toc.htm</a:t>
            </a:r>
            <a:r>
              <a:rPr lang="en-US" sz="1200" dirty="0"/>
              <a:t> </a:t>
            </a:r>
          </a:p>
          <a:p>
            <a:r>
              <a:rPr lang="en-US" sz="1200" dirty="0"/>
              <a:t>Select the link to  Table 7</a:t>
            </a:r>
          </a:p>
          <a:p>
            <a:endParaRPr lang="en-US" sz="1200" dirty="0"/>
          </a:p>
          <a:p>
            <a:r>
              <a:rPr lang="en-US" sz="1200" dirty="0"/>
              <a:t>CPI Database (One-Screen Data Search)</a:t>
            </a:r>
          </a:p>
          <a:p>
            <a:r>
              <a:rPr lang="en-US" sz="1200" dirty="0">
                <a:hlinkClick r:id="rId6"/>
              </a:rPr>
              <a:t>https://www.bls.gov/data/</a:t>
            </a:r>
            <a:r>
              <a:rPr lang="en-US" sz="1200" dirty="0"/>
              <a:t> </a:t>
            </a:r>
          </a:p>
          <a:p>
            <a:r>
              <a:rPr lang="en-US" sz="1200" dirty="0"/>
              <a:t>Select the ‘One Screen” link under “All Urban Consumers (Current Series)”</a:t>
            </a:r>
          </a:p>
          <a:p>
            <a:endParaRPr lang="en-US" sz="1200" dirty="0"/>
          </a:p>
          <a:p>
            <a:r>
              <a:rPr lang="en-US" sz="1200" dirty="0"/>
              <a:t>PPI Table 9 (All Commodities – PDF) </a:t>
            </a:r>
            <a:r>
              <a:rPr lang="en-US" sz="1200" i="1" dirty="0"/>
              <a:t>Use for researching a particular commodity.</a:t>
            </a:r>
          </a:p>
          <a:p>
            <a:r>
              <a:rPr lang="en-US" sz="1200" dirty="0">
                <a:hlinkClick r:id="rId7"/>
              </a:rPr>
              <a:t>https://www.bls.gov/web/ppi/ppitable09.pdf</a:t>
            </a:r>
            <a:r>
              <a:rPr lang="en-US" sz="1200" dirty="0"/>
              <a:t> </a:t>
            </a:r>
          </a:p>
          <a:p>
            <a:r>
              <a:rPr lang="en-US" sz="1200" dirty="0"/>
              <a:t>The “All commodities” data should be at the top of the page.</a:t>
            </a:r>
          </a:p>
          <a:p>
            <a:endParaRPr lang="en-US" sz="1200" dirty="0"/>
          </a:p>
          <a:p>
            <a:r>
              <a:rPr lang="en-US" sz="1200" dirty="0"/>
              <a:t>PPI Database (One-Screen Data Search)</a:t>
            </a:r>
          </a:p>
          <a:p>
            <a:r>
              <a:rPr lang="en-US" sz="1200" dirty="0">
                <a:hlinkClick r:id="rId8"/>
              </a:rPr>
              <a:t>https://www.bls.gov/ppi/</a:t>
            </a:r>
            <a:r>
              <a:rPr lang="en-US" sz="1200" dirty="0"/>
              <a:t> </a:t>
            </a:r>
          </a:p>
          <a:p>
            <a:r>
              <a:rPr lang="en-US" sz="1200" dirty="0"/>
              <a:t>Select the “One Screen” link under “Commodity Data” </a:t>
            </a:r>
          </a:p>
          <a:p>
            <a:endParaRPr lang="en-US" sz="1200" dirty="0"/>
          </a:p>
          <a:p>
            <a:r>
              <a:rPr lang="en-US" sz="1200" dirty="0"/>
              <a:t>Percentage Calculators (Helpful for doing percentage calculations)</a:t>
            </a:r>
          </a:p>
          <a:p>
            <a:r>
              <a:rPr lang="en-US" sz="1200" dirty="0">
                <a:hlinkClick r:id="rId9"/>
              </a:rPr>
              <a:t>https://www.omnicalculator.com/collections/percentage</a:t>
            </a:r>
            <a:endParaRPr lang="en-US" sz="1200" dirty="0"/>
          </a:p>
          <a:p>
            <a:endParaRPr lang="en-US" sz="1200" dirty="0"/>
          </a:p>
          <a:p>
            <a:r>
              <a:rPr lang="en-US" sz="1200" dirty="0"/>
              <a:t>Link to ALL BLS Databases</a:t>
            </a:r>
          </a:p>
          <a:p>
            <a:r>
              <a:rPr lang="en-US" sz="1200" dirty="0">
                <a:hlinkClick r:id="rId6"/>
              </a:rPr>
              <a:t>https://www.bls.gov/data/</a:t>
            </a:r>
            <a:r>
              <a:rPr lang="en-US" sz="1200" dirty="0"/>
              <a:t> </a:t>
            </a:r>
          </a:p>
        </p:txBody>
      </p:sp>
      <p:pic>
        <p:nvPicPr>
          <p:cNvPr id="3" name="Picture 2"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F543CF65-DE29-4ED0-D914-09A1FB66B4F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Tree>
    <p:custDataLst>
      <p:tags r:id="rId1"/>
    </p:custDataLst>
    <p:extLst>
      <p:ext uri="{BB962C8B-B14F-4D97-AF65-F5344CB8AC3E}">
        <p14:creationId xmlns:p14="http://schemas.microsoft.com/office/powerpoint/2010/main" val="4239814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7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2286000"/>
            <a:ext cx="3886200" cy="1470025"/>
          </a:xfrm>
        </p:spPr>
        <p:txBody>
          <a:bodyPr/>
          <a:lstStyle/>
          <a:p>
            <a:r>
              <a:rPr lang="en-US" dirty="0"/>
              <a:t>Questions?</a:t>
            </a:r>
          </a:p>
        </p:txBody>
      </p:sp>
      <p:pic>
        <p:nvPicPr>
          <p:cNvPr id="4" name="Picture 3"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6B5D0539-0EE9-F785-02A7-8B9A3D2486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7820" y="6111437"/>
            <a:ext cx="1208580" cy="517963"/>
          </a:xfrm>
          <a:prstGeom prst="rect">
            <a:avLst/>
          </a:prstGeom>
        </p:spPr>
      </p:pic>
    </p:spTree>
    <p:custDataLst>
      <p:tags r:id="rId1"/>
    </p:custDataLst>
    <p:extLst>
      <p:ext uri="{BB962C8B-B14F-4D97-AF65-F5344CB8AC3E}">
        <p14:creationId xmlns:p14="http://schemas.microsoft.com/office/powerpoint/2010/main" val="42788225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389DA44-1128-3383-5E4E-747EEAD275F6}"/>
              </a:ext>
            </a:extLst>
          </p:cNvPr>
          <p:cNvSpPr/>
          <p:nvPr/>
        </p:nvSpPr>
        <p:spPr>
          <a:xfrm>
            <a:off x="381000" y="122663"/>
            <a:ext cx="1208580" cy="598877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4B5208FD-D486-47A5-8E08-532C47451463}"/>
              </a:ext>
            </a:extLst>
          </p:cNvPr>
          <p:cNvPicPr>
            <a:picLocks noChangeAspect="1"/>
          </p:cNvPicPr>
          <p:nvPr/>
        </p:nvPicPr>
        <p:blipFill>
          <a:blip r:embed="rId4"/>
          <a:stretch>
            <a:fillRect/>
          </a:stretch>
        </p:blipFill>
        <p:spPr>
          <a:xfrm>
            <a:off x="609600" y="380554"/>
            <a:ext cx="7413338" cy="5486846"/>
          </a:xfrm>
          <a:prstGeom prst="rect">
            <a:avLst/>
          </a:prstGeom>
        </p:spPr>
      </p:pic>
      <p:sp>
        <p:nvSpPr>
          <p:cNvPr id="3" name="Rectangle 2"/>
          <p:cNvSpPr/>
          <p:nvPr/>
        </p:nvSpPr>
        <p:spPr>
          <a:xfrm>
            <a:off x="4527331" y="1066800"/>
            <a:ext cx="578069" cy="685800"/>
          </a:xfrm>
          <a:prstGeom prst="rect">
            <a:avLst/>
          </a:prstGeom>
          <a:solidFill>
            <a:srgbClr val="FFFF00">
              <a:alpha val="1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762000" y="5562600"/>
            <a:ext cx="5791200" cy="152400"/>
          </a:xfrm>
          <a:prstGeom prst="rect">
            <a:avLst/>
          </a:prstGeom>
          <a:solidFill>
            <a:srgbClr val="FFFF00">
              <a:alpha val="12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603531" y="5562600"/>
            <a:ext cx="501869" cy="152400"/>
          </a:xfrm>
          <a:prstGeom prst="rect">
            <a:avLst/>
          </a:prstGeom>
          <a:noFill/>
          <a:ln w="317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3">
                  <a:lumMod val="75000"/>
                </a:schemeClr>
              </a:solidFill>
              <a:highlight>
                <a:srgbClr val="FFFF00"/>
              </a:highlight>
            </a:endParaRPr>
          </a:p>
        </p:txBody>
      </p:sp>
      <p:pic>
        <p:nvPicPr>
          <p:cNvPr id="7" name="Picture 6"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8B547705-0535-EEE6-8763-737131CCE8E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6263837"/>
            <a:ext cx="1208580" cy="517963"/>
          </a:xfrm>
          <a:prstGeom prst="rect">
            <a:avLst/>
          </a:prstGeom>
        </p:spPr>
      </p:pic>
    </p:spTree>
    <p:custDataLst>
      <p:tags r:id="rId1"/>
    </p:custDataLst>
    <p:extLst>
      <p:ext uri="{BB962C8B-B14F-4D97-AF65-F5344CB8AC3E}">
        <p14:creationId xmlns:p14="http://schemas.microsoft.com/office/powerpoint/2010/main" val="17408725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952102" y="5401192"/>
            <a:ext cx="3533083" cy="369332"/>
          </a:xfrm>
          <a:prstGeom prst="rect">
            <a:avLst/>
          </a:prstGeom>
        </p:spPr>
        <p:txBody>
          <a:bodyPr wrap="none">
            <a:spAutoFit/>
          </a:bodyPr>
          <a:lstStyle/>
          <a:p>
            <a:r>
              <a:rPr lang="en-US" dirty="0">
                <a:hlinkClick r:id="rId4"/>
              </a:rPr>
              <a:t>https://www.bls.gov/cpi/news.htm</a:t>
            </a:r>
            <a:r>
              <a:rPr lang="en-US" dirty="0"/>
              <a:t> </a:t>
            </a:r>
          </a:p>
        </p:txBody>
      </p:sp>
      <p:grpSp>
        <p:nvGrpSpPr>
          <p:cNvPr id="4" name="Group 3">
            <a:extLst>
              <a:ext uri="{FF2B5EF4-FFF2-40B4-BE49-F238E27FC236}">
                <a16:creationId xmlns:a16="http://schemas.microsoft.com/office/drawing/2014/main" id="{0F23A18D-AB94-5673-3A56-FE64B67AF888}"/>
              </a:ext>
            </a:extLst>
          </p:cNvPr>
          <p:cNvGrpSpPr/>
          <p:nvPr/>
        </p:nvGrpSpPr>
        <p:grpSpPr>
          <a:xfrm>
            <a:off x="914400" y="1387218"/>
            <a:ext cx="7848600" cy="3569732"/>
            <a:chOff x="304800" y="1383268"/>
            <a:chExt cx="7848600" cy="3569732"/>
          </a:xfrm>
        </p:grpSpPr>
        <p:sp>
          <p:nvSpPr>
            <p:cNvPr id="5" name="Rectangle 4">
              <a:extLst>
                <a:ext uri="{FF2B5EF4-FFF2-40B4-BE49-F238E27FC236}">
                  <a16:creationId xmlns:a16="http://schemas.microsoft.com/office/drawing/2014/main" id="{90DEAEA4-4F68-4A44-4AF5-075F406D6C5A}"/>
                </a:ext>
              </a:extLst>
            </p:cNvPr>
            <p:cNvSpPr/>
            <p:nvPr/>
          </p:nvSpPr>
          <p:spPr>
            <a:xfrm>
              <a:off x="304800" y="1383268"/>
              <a:ext cx="7848600" cy="3569732"/>
            </a:xfrm>
            <a:prstGeom prst="rect">
              <a:avLst/>
            </a:prstGeom>
            <a:blipFill dpi="0" rotWithShape="1">
              <a:blip r:embed="rId5">
                <a:alphaModFix amt="82000"/>
              </a:blip>
              <a:srcRect/>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6"/>
            <a:srcRect l="2127" r="2127"/>
            <a:stretch/>
          </p:blipFill>
          <p:spPr>
            <a:xfrm>
              <a:off x="762000" y="1752600"/>
              <a:ext cx="6858000" cy="2895600"/>
            </a:xfrm>
            <a:prstGeom prst="rect">
              <a:avLst/>
            </a:prstGeom>
          </p:spPr>
        </p:pic>
        <p:sp>
          <p:nvSpPr>
            <p:cNvPr id="9" name="Down Arrow 8"/>
            <p:cNvSpPr/>
            <p:nvPr/>
          </p:nvSpPr>
          <p:spPr>
            <a:xfrm rot="5400000">
              <a:off x="3428997" y="3505197"/>
              <a:ext cx="228606" cy="838200"/>
            </a:xfrm>
            <a:prstGeom prst="downArrow">
              <a:avLst/>
            </a:prstGeom>
            <a:solidFill>
              <a:schemeClr val="accent1"/>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pic>
        <p:nvPicPr>
          <p:cNvPr id="7" name="Picture 6"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031CE489-2024-0E18-9C99-CD61E6AC1D9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200" y="6263837"/>
            <a:ext cx="1208580" cy="517963"/>
          </a:xfrm>
          <a:prstGeom prst="rect">
            <a:avLst/>
          </a:prstGeom>
        </p:spPr>
      </p:pic>
      <p:sp>
        <p:nvSpPr>
          <p:cNvPr id="6" name="TextBox 5">
            <a:extLst>
              <a:ext uri="{FF2B5EF4-FFF2-40B4-BE49-F238E27FC236}">
                <a16:creationId xmlns:a16="http://schemas.microsoft.com/office/drawing/2014/main" id="{0D59B165-F18C-67FE-A9B8-05068BBDFF17}"/>
              </a:ext>
            </a:extLst>
          </p:cNvPr>
          <p:cNvSpPr txBox="1"/>
          <p:nvPr/>
        </p:nvSpPr>
        <p:spPr>
          <a:xfrm>
            <a:off x="1143000" y="621268"/>
            <a:ext cx="6019800" cy="369332"/>
          </a:xfrm>
          <a:prstGeom prst="rect">
            <a:avLst/>
          </a:prstGeom>
          <a:noFill/>
        </p:spPr>
        <p:txBody>
          <a:bodyPr wrap="square" rtlCol="0">
            <a:spAutoFit/>
          </a:bodyPr>
          <a:lstStyle/>
          <a:p>
            <a:r>
              <a:rPr lang="en-US" dirty="0">
                <a:solidFill>
                  <a:schemeClr val="accent1"/>
                </a:solidFill>
              </a:rPr>
              <a:t>Consumer Price Index (CPI) News Release Access</a:t>
            </a:r>
          </a:p>
        </p:txBody>
      </p:sp>
    </p:spTree>
    <p:custDataLst>
      <p:tags r:id="rId1"/>
    </p:custDataLst>
    <p:extLst>
      <p:ext uri="{BB962C8B-B14F-4D97-AF65-F5344CB8AC3E}">
        <p14:creationId xmlns:p14="http://schemas.microsoft.com/office/powerpoint/2010/main" val="6904585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9927058C-9316-ADB7-2B21-1BC9382BFB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187637"/>
            <a:ext cx="1208580" cy="517963"/>
          </a:xfrm>
          <a:prstGeom prst="rect">
            <a:avLst/>
          </a:prstGeom>
        </p:spPr>
      </p:pic>
      <p:grpSp>
        <p:nvGrpSpPr>
          <p:cNvPr id="8" name="Group 7">
            <a:extLst>
              <a:ext uri="{FF2B5EF4-FFF2-40B4-BE49-F238E27FC236}">
                <a16:creationId xmlns:a16="http://schemas.microsoft.com/office/drawing/2014/main" id="{9B413244-71B6-AF8D-5A66-62B621F04C9A}"/>
              </a:ext>
            </a:extLst>
          </p:cNvPr>
          <p:cNvGrpSpPr/>
          <p:nvPr/>
        </p:nvGrpSpPr>
        <p:grpSpPr>
          <a:xfrm>
            <a:off x="838200" y="685800"/>
            <a:ext cx="7239000" cy="5105400"/>
            <a:chOff x="304800" y="685800"/>
            <a:chExt cx="7239000" cy="5105400"/>
          </a:xfrm>
        </p:grpSpPr>
        <p:sp>
          <p:nvSpPr>
            <p:cNvPr id="4" name="Rectangle 3">
              <a:extLst>
                <a:ext uri="{FF2B5EF4-FFF2-40B4-BE49-F238E27FC236}">
                  <a16:creationId xmlns:a16="http://schemas.microsoft.com/office/drawing/2014/main" id="{366D3E97-16CC-2340-251D-C5F74B6DB343}"/>
                </a:ext>
              </a:extLst>
            </p:cNvPr>
            <p:cNvSpPr/>
            <p:nvPr/>
          </p:nvSpPr>
          <p:spPr>
            <a:xfrm>
              <a:off x="304800" y="685800"/>
              <a:ext cx="7239000" cy="5105400"/>
            </a:xfrm>
            <a:prstGeom prst="rect">
              <a:avLst/>
            </a:prstGeom>
            <a:solidFill>
              <a:schemeClr val="accent2">
                <a:lumMod val="60000"/>
                <a:lumOff val="40000"/>
              </a:schemeClr>
            </a:solidFill>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p>
          </p:txBody>
        </p:sp>
        <p:pic>
          <p:nvPicPr>
            <p:cNvPr id="2" name="Picture 1"/>
            <p:cNvPicPr>
              <a:picLocks noChangeAspect="1"/>
            </p:cNvPicPr>
            <p:nvPr/>
          </p:nvPicPr>
          <p:blipFill rotWithShape="1">
            <a:blip r:embed="rId5"/>
            <a:srcRect l="3478" t="1471" r="9565" b="-1471"/>
            <a:stretch/>
          </p:blipFill>
          <p:spPr>
            <a:xfrm>
              <a:off x="533400" y="950976"/>
              <a:ext cx="6781800" cy="4611624"/>
            </a:xfrm>
            <a:prstGeom prst="rect">
              <a:avLst/>
            </a:prstGeom>
          </p:spPr>
        </p:pic>
        <p:sp>
          <p:nvSpPr>
            <p:cNvPr id="7" name="Down Arrow 12">
              <a:extLst>
                <a:ext uri="{FF2B5EF4-FFF2-40B4-BE49-F238E27FC236}">
                  <a16:creationId xmlns:a16="http://schemas.microsoft.com/office/drawing/2014/main" id="{A40F601C-7557-E06E-8037-7E8F6D228235}"/>
                </a:ext>
              </a:extLst>
            </p:cNvPr>
            <p:cNvSpPr/>
            <p:nvPr/>
          </p:nvSpPr>
          <p:spPr>
            <a:xfrm rot="5400000">
              <a:off x="4677506" y="504094"/>
              <a:ext cx="190500" cy="1163512"/>
            </a:xfrm>
            <a:prstGeom prst="downArrow">
              <a:avLst/>
            </a:prstGeom>
            <a:solidFill>
              <a:srgbClr val="92D05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custDataLst>
      <p:tags r:id="rId1"/>
    </p:custDataLst>
    <p:extLst>
      <p:ext uri="{BB962C8B-B14F-4D97-AF65-F5344CB8AC3E}">
        <p14:creationId xmlns:p14="http://schemas.microsoft.com/office/powerpoint/2010/main" val="32443294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2400" y="5224046"/>
            <a:ext cx="5181600" cy="338554"/>
          </a:xfrm>
          <a:prstGeom prst="rect">
            <a:avLst/>
          </a:prstGeom>
        </p:spPr>
        <p:txBody>
          <a:bodyPr wrap="square">
            <a:spAutoFit/>
          </a:bodyPr>
          <a:lstStyle/>
          <a:p>
            <a:r>
              <a:rPr lang="en-US" sz="1600" dirty="0">
                <a:hlinkClick r:id="rId4"/>
              </a:rPr>
              <a:t>https://www.bls.gov/news.release/cpi.toc.htm</a:t>
            </a:r>
            <a:r>
              <a:rPr lang="en-US" sz="1600" dirty="0"/>
              <a:t> </a:t>
            </a:r>
          </a:p>
        </p:txBody>
      </p:sp>
      <p:pic>
        <p:nvPicPr>
          <p:cNvPr id="4" name="Picture 3" descr="The logo of the division of procurement services, which is solid blue State of South Carolina with white palmetto and crescent moon followed by lowercase letters &quot;d&quot; &quot;p&quot; and &quot;s&quot;&#10;&#10;Description automatically generated">
            <a:extLst>
              <a:ext uri="{FF2B5EF4-FFF2-40B4-BE49-F238E27FC236}">
                <a16:creationId xmlns:a16="http://schemas.microsoft.com/office/drawing/2014/main" id="{D82DF6F1-701E-3C87-5E3C-2521B134AB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948" y="6187637"/>
            <a:ext cx="1208580" cy="517963"/>
          </a:xfrm>
          <a:prstGeom prst="rect">
            <a:avLst/>
          </a:prstGeom>
        </p:spPr>
      </p:pic>
      <p:sp>
        <p:nvSpPr>
          <p:cNvPr id="2" name="TextBox 1">
            <a:extLst>
              <a:ext uri="{FF2B5EF4-FFF2-40B4-BE49-F238E27FC236}">
                <a16:creationId xmlns:a16="http://schemas.microsoft.com/office/drawing/2014/main" id="{5D70EC9C-1FFD-09A5-4C88-B7924C0B0E7C}"/>
              </a:ext>
            </a:extLst>
          </p:cNvPr>
          <p:cNvSpPr txBox="1"/>
          <p:nvPr/>
        </p:nvSpPr>
        <p:spPr>
          <a:xfrm>
            <a:off x="685800" y="608211"/>
            <a:ext cx="6327944" cy="461665"/>
          </a:xfrm>
          <a:prstGeom prst="rect">
            <a:avLst/>
          </a:prstGeom>
          <a:noFill/>
        </p:spPr>
        <p:txBody>
          <a:bodyPr wrap="square" rtlCol="0">
            <a:spAutoFit/>
          </a:bodyPr>
          <a:lstStyle/>
          <a:p>
            <a:r>
              <a:rPr lang="en-US" sz="2400" b="1" dirty="0">
                <a:solidFill>
                  <a:schemeClr val="accent1"/>
                </a:solidFill>
                <a:latin typeface="Calibri" panose="020F0502020204030204" pitchFamily="34" charset="0"/>
                <a:cs typeface="Calibri" panose="020F0502020204030204" pitchFamily="34" charset="0"/>
              </a:rPr>
              <a:t>Consumer Price Index (CPI) News Release Access</a:t>
            </a:r>
          </a:p>
        </p:txBody>
      </p:sp>
      <p:grpSp>
        <p:nvGrpSpPr>
          <p:cNvPr id="8" name="Group 7">
            <a:extLst>
              <a:ext uri="{FF2B5EF4-FFF2-40B4-BE49-F238E27FC236}">
                <a16:creationId xmlns:a16="http://schemas.microsoft.com/office/drawing/2014/main" id="{D88AB147-0D53-6247-0AEC-8CB1BAFD0E53}"/>
              </a:ext>
            </a:extLst>
          </p:cNvPr>
          <p:cNvGrpSpPr/>
          <p:nvPr/>
        </p:nvGrpSpPr>
        <p:grpSpPr>
          <a:xfrm>
            <a:off x="790783" y="1524000"/>
            <a:ext cx="7438817" cy="3352800"/>
            <a:chOff x="228600" y="1447800"/>
            <a:chExt cx="7438817" cy="3352800"/>
          </a:xfrm>
        </p:grpSpPr>
        <p:sp>
          <p:nvSpPr>
            <p:cNvPr id="5" name="Rectangle 4">
              <a:extLst>
                <a:ext uri="{FF2B5EF4-FFF2-40B4-BE49-F238E27FC236}">
                  <a16:creationId xmlns:a16="http://schemas.microsoft.com/office/drawing/2014/main" id="{369D45CA-6475-E59A-8FE7-86237D57F1C3}"/>
                </a:ext>
              </a:extLst>
            </p:cNvPr>
            <p:cNvSpPr/>
            <p:nvPr/>
          </p:nvSpPr>
          <p:spPr>
            <a:xfrm>
              <a:off x="228600" y="1447800"/>
              <a:ext cx="7438817" cy="3352800"/>
            </a:xfrm>
            <a:prstGeom prst="rect">
              <a:avLst/>
            </a:prstGeom>
            <a:solidFill>
              <a:srgbClr val="B2BED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6"/>
            <a:stretch>
              <a:fillRect/>
            </a:stretch>
          </p:blipFill>
          <p:spPr>
            <a:xfrm>
              <a:off x="409783" y="1680438"/>
              <a:ext cx="7061161" cy="2815362"/>
            </a:xfrm>
            <a:prstGeom prst="rect">
              <a:avLst/>
            </a:prstGeom>
          </p:spPr>
        </p:pic>
        <p:sp>
          <p:nvSpPr>
            <p:cNvPr id="11" name="Down Arrow 10"/>
            <p:cNvSpPr/>
            <p:nvPr/>
          </p:nvSpPr>
          <p:spPr>
            <a:xfrm rot="7177421">
              <a:off x="3858115" y="2039988"/>
              <a:ext cx="233917" cy="805113"/>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Down Arrow 8">
              <a:extLst>
                <a:ext uri="{FF2B5EF4-FFF2-40B4-BE49-F238E27FC236}">
                  <a16:creationId xmlns:a16="http://schemas.microsoft.com/office/drawing/2014/main" id="{A5C43828-E1A9-462C-31D3-FD13DB8C55D0}"/>
                </a:ext>
              </a:extLst>
            </p:cNvPr>
            <p:cNvSpPr/>
            <p:nvPr/>
          </p:nvSpPr>
          <p:spPr>
            <a:xfrm rot="5400000">
              <a:off x="6019797" y="3581403"/>
              <a:ext cx="228606" cy="838200"/>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Down Arrow 8">
              <a:extLst>
                <a:ext uri="{FF2B5EF4-FFF2-40B4-BE49-F238E27FC236}">
                  <a16:creationId xmlns:a16="http://schemas.microsoft.com/office/drawing/2014/main" id="{82D4867D-B785-D561-B115-6C9573F1BE12}"/>
                </a:ext>
              </a:extLst>
            </p:cNvPr>
            <p:cNvSpPr/>
            <p:nvPr/>
          </p:nvSpPr>
          <p:spPr>
            <a:xfrm rot="5400000">
              <a:off x="2438397" y="3962403"/>
              <a:ext cx="228606" cy="838200"/>
            </a:xfrm>
            <a:prstGeom prst="downArrow">
              <a:avLst/>
            </a:prstGeom>
            <a:solidFill>
              <a:schemeClr val="accent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grpSp>
    </p:spTree>
    <p:custDataLst>
      <p:tags r:id="rId1"/>
    </p:custDataLst>
    <p:extLst>
      <p:ext uri="{BB962C8B-B14F-4D97-AF65-F5344CB8AC3E}">
        <p14:creationId xmlns:p14="http://schemas.microsoft.com/office/powerpoint/2010/main" val="28146972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DPS PP TEMPLATE 010517" val="0QWfcaMR"/>
  <p:tag name="ARTICULATE_DESIGN_ID_OFFICE THEME" val="i9EHzIIs"/>
  <p:tag name="ARTICULATE_DESIGN_ID_FACET" val="spFf2077"/>
  <p:tag name="ARTICULATE_SLIDE_THUMBNAIL_REFRESH" val="1"/>
  <p:tag name="ARTICULATE_SLIDE_COUNT" val="5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Facet">
  <a:themeElements>
    <a:clrScheme name="Custom 1">
      <a:dk1>
        <a:sysClr val="windowText" lastClr="000000"/>
      </a:dk1>
      <a:lt1>
        <a:sysClr val="window" lastClr="FFFFFF"/>
      </a:lt1>
      <a:dk2>
        <a:srgbClr val="2C3C43"/>
      </a:dk2>
      <a:lt2>
        <a:srgbClr val="EBEBEB"/>
      </a:lt2>
      <a:accent1>
        <a:srgbClr val="002994"/>
      </a:accent1>
      <a:accent2>
        <a:srgbClr val="BFE38D"/>
      </a:accent2>
      <a:accent3>
        <a:srgbClr val="3E8E41"/>
      </a:accent3>
      <a:accent4>
        <a:srgbClr val="BFE38D"/>
      </a:accent4>
      <a:accent5>
        <a:srgbClr val="96D141"/>
      </a:accent5>
      <a:accent6>
        <a:srgbClr val="D5ECB3"/>
      </a:accent6>
      <a:hlink>
        <a:srgbClr val="2561FF"/>
      </a:hlink>
      <a:folHlink>
        <a:srgbClr val="96D14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8532</TotalTime>
  <Words>4690</Words>
  <Application>Microsoft Office PowerPoint</Application>
  <PresentationFormat>On-screen Show (4:3)</PresentationFormat>
  <Paragraphs>375</Paragraphs>
  <Slides>59</Slides>
  <Notes>56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59</vt:i4>
      </vt:variant>
    </vt:vector>
  </HeadingPairs>
  <TitlesOfParts>
    <vt:vector size="65" baseType="lpstr">
      <vt:lpstr>Arial</vt:lpstr>
      <vt:lpstr>Calibri</vt:lpstr>
      <vt:lpstr>Times New Roman</vt:lpstr>
      <vt:lpstr>Trebuchet MS</vt:lpstr>
      <vt:lpstr>Wingdings 3</vt:lpstr>
      <vt:lpstr>Facet</vt:lpstr>
      <vt:lpstr>Calculating Price Adjustments Using CPI &amp; PPI</vt:lpstr>
      <vt:lpstr>Difference Between CPI and PPI</vt:lpstr>
      <vt:lpstr>Difference Between CPI and PPI</vt:lpstr>
      <vt:lpstr>CPI – Other Goods &amp; Services</vt:lpstr>
      <vt:lpstr>PowerPoint Presentation</vt:lpstr>
      <vt:lpstr>PowerPoint Presentation</vt:lpstr>
      <vt:lpstr>PowerPoint Presentation</vt:lpstr>
      <vt:lpstr>PowerPoint Presentation</vt:lpstr>
      <vt:lpstr>PowerPoint Presentation</vt:lpstr>
      <vt:lpstr>CPI – Other Goods &amp; Services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CPI – All Items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PPI – All Commodities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PPI – Specific Commodities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Applying Percent Changes</vt:lpstr>
      <vt:lpstr>Things to Consider</vt:lpstr>
      <vt:lpstr>PowerPoint Presentation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Speakmon, Michael</dc:creator>
  <cp:lastModifiedBy>Sligh, Kristina</cp:lastModifiedBy>
  <cp:revision>195</cp:revision>
  <dcterms:created xsi:type="dcterms:W3CDTF">2018-12-13T20:04:56Z</dcterms:created>
  <dcterms:modified xsi:type="dcterms:W3CDTF">2024-02-21T21:29:54Z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EBFC6129-A6A9-438F-A941-B9D4F47FB101</vt:lpwstr>
  </property>
  <property fmtid="{D5CDD505-2E9C-101B-9397-08002B2CF9AE}" pid="3" name="ArticulatePath">
    <vt:lpwstr>CPI-PPI as of 012924</vt:lpwstr>
  </property>
</Properties>
</file>