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72" r:id="rId2"/>
    <p:sldId id="502" r:id="rId3"/>
    <p:sldId id="486" r:id="rId4"/>
    <p:sldId id="488" r:id="rId5"/>
    <p:sldId id="490" r:id="rId6"/>
    <p:sldId id="493" r:id="rId7"/>
    <p:sldId id="492" r:id="rId8"/>
    <p:sldId id="495" r:id="rId9"/>
    <p:sldId id="491" r:id="rId10"/>
    <p:sldId id="496" r:id="rId11"/>
    <p:sldId id="497" r:id="rId12"/>
    <p:sldId id="499" r:id="rId13"/>
    <p:sldId id="505" r:id="rId14"/>
    <p:sldId id="500" r:id="rId15"/>
    <p:sldId id="506" r:id="rId16"/>
    <p:sldId id="504" r:id="rId17"/>
    <p:sldId id="489" r:id="rId18"/>
    <p:sldId id="501" r:id="rId19"/>
    <p:sldId id="395" r:id="rId20"/>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cy Adams" initials="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59156" autoAdjust="0"/>
  </p:normalViewPr>
  <p:slideViewPr>
    <p:cSldViewPr>
      <p:cViewPr varScale="1">
        <p:scale>
          <a:sx n="51" d="100"/>
          <a:sy n="51" d="100"/>
        </p:scale>
        <p:origin x="2366" y="43"/>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30"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00E65-E7F3-4D95-9A77-6F1CEC06AC2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6AF2735A-B393-4F4D-AA22-2963AFCAF4E3}">
      <dgm:prSet phldrT="[Text]"/>
      <dgm:spPr/>
      <dgm:t>
        <a:bodyPr/>
        <a:lstStyle/>
        <a:p>
          <a:r>
            <a:rPr lang="en-US" dirty="0"/>
            <a:t>Source Selection Methods</a:t>
          </a:r>
        </a:p>
      </dgm:t>
    </dgm:pt>
    <dgm:pt modelId="{9F4A4F20-B201-4B0D-AE6C-B3F23F9CD275}" type="parTrans" cxnId="{736CCAA5-154A-4BCC-8A8B-20C1B8E1DB7D}">
      <dgm:prSet/>
      <dgm:spPr/>
      <dgm:t>
        <a:bodyPr/>
        <a:lstStyle/>
        <a:p>
          <a:endParaRPr lang="en-US"/>
        </a:p>
      </dgm:t>
    </dgm:pt>
    <dgm:pt modelId="{0FC5AD38-B279-4E61-8684-82AF9BFFE8A7}" type="sibTrans" cxnId="{736CCAA5-154A-4BCC-8A8B-20C1B8E1DB7D}">
      <dgm:prSet/>
      <dgm:spPr/>
      <dgm:t>
        <a:bodyPr/>
        <a:lstStyle/>
        <a:p>
          <a:endParaRPr lang="en-US"/>
        </a:p>
      </dgm:t>
    </dgm:pt>
    <dgm:pt modelId="{83700FE2-71A9-4FFA-872E-79E475850EB9}">
      <dgm:prSet phldrT="[Text]"/>
      <dgm:spPr/>
      <dgm:t>
        <a:bodyPr/>
        <a:lstStyle/>
        <a:p>
          <a:r>
            <a:rPr lang="en-US" dirty="0"/>
            <a:t>Invitation for Bids</a:t>
          </a:r>
        </a:p>
      </dgm:t>
    </dgm:pt>
    <dgm:pt modelId="{07CAACC0-BDBA-4C5A-ABE9-D6C9B57CB429}" type="parTrans" cxnId="{85CF8A41-4D8E-4611-91BC-A96336692F0D}">
      <dgm:prSet/>
      <dgm:spPr/>
      <dgm:t>
        <a:bodyPr/>
        <a:lstStyle/>
        <a:p>
          <a:endParaRPr lang="en-US"/>
        </a:p>
      </dgm:t>
    </dgm:pt>
    <dgm:pt modelId="{62B412C5-15C2-4CA4-91A9-14785DD1677C}" type="sibTrans" cxnId="{85CF8A41-4D8E-4611-91BC-A96336692F0D}">
      <dgm:prSet/>
      <dgm:spPr/>
      <dgm:t>
        <a:bodyPr/>
        <a:lstStyle/>
        <a:p>
          <a:endParaRPr lang="en-US"/>
        </a:p>
      </dgm:t>
    </dgm:pt>
    <dgm:pt modelId="{82CEAC5C-AA1D-49B6-9A23-5E231A406202}">
      <dgm:prSet phldrT="[Text]"/>
      <dgm:spPr/>
      <dgm:t>
        <a:bodyPr/>
        <a:lstStyle/>
        <a:p>
          <a:r>
            <a:rPr lang="en-US" dirty="0"/>
            <a:t>Request for Proposals</a:t>
          </a:r>
        </a:p>
      </dgm:t>
    </dgm:pt>
    <dgm:pt modelId="{6D231B79-C3B8-4DEC-90F6-2EA3204EAA51}" type="parTrans" cxnId="{0E24B891-E11F-4480-8EE4-79DDC4DB2748}">
      <dgm:prSet/>
      <dgm:spPr/>
      <dgm:t>
        <a:bodyPr/>
        <a:lstStyle/>
        <a:p>
          <a:endParaRPr lang="en-US"/>
        </a:p>
      </dgm:t>
    </dgm:pt>
    <dgm:pt modelId="{568996CA-894D-4995-B354-520223AD633B}" type="sibTrans" cxnId="{0E24B891-E11F-4480-8EE4-79DDC4DB2748}">
      <dgm:prSet/>
      <dgm:spPr/>
      <dgm:t>
        <a:bodyPr/>
        <a:lstStyle/>
        <a:p>
          <a:endParaRPr lang="en-US"/>
        </a:p>
      </dgm:t>
    </dgm:pt>
    <dgm:pt modelId="{CEC409DE-1BB9-49B2-A7FB-41E90DAD7E9E}">
      <dgm:prSet phldrT="[Text]"/>
      <dgm:spPr/>
      <dgm:t>
        <a:bodyPr/>
        <a:lstStyle/>
        <a:p>
          <a:r>
            <a:rPr lang="en-US" dirty="0"/>
            <a:t>Best Value Bid</a:t>
          </a:r>
        </a:p>
      </dgm:t>
    </dgm:pt>
    <dgm:pt modelId="{EC6B3735-61E3-4F5B-AB1F-61537E52D49D}" type="parTrans" cxnId="{09B3AEF2-B679-42D4-B0AC-00EA06550DB7}">
      <dgm:prSet/>
      <dgm:spPr/>
      <dgm:t>
        <a:bodyPr/>
        <a:lstStyle/>
        <a:p>
          <a:endParaRPr lang="en-US"/>
        </a:p>
      </dgm:t>
    </dgm:pt>
    <dgm:pt modelId="{4AC5782A-7642-4AE2-9012-1F7DEF8527A1}" type="sibTrans" cxnId="{09B3AEF2-B679-42D4-B0AC-00EA06550DB7}">
      <dgm:prSet/>
      <dgm:spPr/>
      <dgm:t>
        <a:bodyPr/>
        <a:lstStyle/>
        <a:p>
          <a:endParaRPr lang="en-US"/>
        </a:p>
      </dgm:t>
    </dgm:pt>
    <dgm:pt modelId="{D108B442-E2CA-422C-95B2-5A5CA667C536}">
      <dgm:prSet phldrT="[Text]"/>
      <dgm:spPr/>
      <dgm:t>
        <a:bodyPr/>
        <a:lstStyle/>
        <a:p>
          <a:r>
            <a:rPr lang="en-US" dirty="0"/>
            <a:t>Fixed Price Bid</a:t>
          </a:r>
        </a:p>
      </dgm:t>
    </dgm:pt>
    <dgm:pt modelId="{5625BB48-CB93-4AF1-88ED-B73C6A035B06}" type="parTrans" cxnId="{EDDA8621-520C-4901-8A31-8F76C8E38CB2}">
      <dgm:prSet/>
      <dgm:spPr/>
      <dgm:t>
        <a:bodyPr/>
        <a:lstStyle/>
        <a:p>
          <a:endParaRPr lang="en-US"/>
        </a:p>
      </dgm:t>
    </dgm:pt>
    <dgm:pt modelId="{E24F2961-D82C-459A-98B7-A5309E769EF0}" type="sibTrans" cxnId="{EDDA8621-520C-4901-8A31-8F76C8E38CB2}">
      <dgm:prSet/>
      <dgm:spPr/>
      <dgm:t>
        <a:bodyPr/>
        <a:lstStyle/>
        <a:p>
          <a:endParaRPr lang="en-US"/>
        </a:p>
      </dgm:t>
    </dgm:pt>
    <dgm:pt modelId="{D8C65A8A-3FE2-4E53-A4B8-C03485991249}">
      <dgm:prSet phldrT="[Text]"/>
      <dgm:spPr/>
      <dgm:t>
        <a:bodyPr/>
        <a:lstStyle/>
        <a:p>
          <a:endParaRPr lang="en-US" dirty="0"/>
        </a:p>
      </dgm:t>
    </dgm:pt>
    <dgm:pt modelId="{1A9D88FB-886B-4792-ABF4-EC3BF52D456F}" type="parTrans" cxnId="{EDA0555C-3D21-4FAD-B7F6-DBC66234AC27}">
      <dgm:prSet/>
      <dgm:spPr/>
      <dgm:t>
        <a:bodyPr/>
        <a:lstStyle/>
        <a:p>
          <a:endParaRPr lang="en-US"/>
        </a:p>
      </dgm:t>
    </dgm:pt>
    <dgm:pt modelId="{E5011246-6B56-449C-BC9D-85CF4F45E4EC}" type="sibTrans" cxnId="{EDA0555C-3D21-4FAD-B7F6-DBC66234AC27}">
      <dgm:prSet/>
      <dgm:spPr/>
      <dgm:t>
        <a:bodyPr/>
        <a:lstStyle/>
        <a:p>
          <a:endParaRPr lang="en-US"/>
        </a:p>
      </dgm:t>
    </dgm:pt>
    <dgm:pt modelId="{B1E3A6EE-D4ED-4468-A899-DA9D2BCA81E4}">
      <dgm:prSet phldrT="[Text]"/>
      <dgm:spPr/>
      <dgm:t>
        <a:bodyPr/>
        <a:lstStyle/>
        <a:p>
          <a:r>
            <a:rPr lang="en-US" dirty="0"/>
            <a:t>Reverse Auction</a:t>
          </a:r>
        </a:p>
      </dgm:t>
    </dgm:pt>
    <dgm:pt modelId="{48B31D40-B6CB-4E00-A656-24AA74A483AD}" type="parTrans" cxnId="{12162E64-3EB2-4AB0-9656-4BDC7D6A54FA}">
      <dgm:prSet/>
      <dgm:spPr/>
      <dgm:t>
        <a:bodyPr/>
        <a:lstStyle/>
        <a:p>
          <a:endParaRPr lang="en-US"/>
        </a:p>
      </dgm:t>
    </dgm:pt>
    <dgm:pt modelId="{E937C76D-FBFB-4A63-9430-2FEFB87FBCD6}" type="sibTrans" cxnId="{12162E64-3EB2-4AB0-9656-4BDC7D6A54FA}">
      <dgm:prSet/>
      <dgm:spPr/>
      <dgm:t>
        <a:bodyPr/>
        <a:lstStyle/>
        <a:p>
          <a:endParaRPr lang="en-US"/>
        </a:p>
      </dgm:t>
    </dgm:pt>
    <dgm:pt modelId="{A33C188B-FE9B-4043-98FC-6638D825EB23}">
      <dgm:prSet phldrT="[Text]"/>
      <dgm:spPr>
        <a:solidFill>
          <a:schemeClr val="accent1"/>
        </a:solidFill>
      </dgm:spPr>
      <dgm:t>
        <a:bodyPr/>
        <a:lstStyle/>
        <a:p>
          <a:r>
            <a:rPr lang="en-US" dirty="0">
              <a:solidFill>
                <a:schemeClr val="bg1"/>
              </a:solidFill>
            </a:rPr>
            <a:t>Small</a:t>
          </a:r>
          <a:r>
            <a:rPr lang="en-US" dirty="0">
              <a:solidFill>
                <a:schemeClr val="tx1"/>
              </a:solidFill>
            </a:rPr>
            <a:t> </a:t>
          </a:r>
          <a:r>
            <a:rPr lang="en-US" dirty="0">
              <a:solidFill>
                <a:schemeClr val="bg1"/>
              </a:solidFill>
            </a:rPr>
            <a:t>Purchases</a:t>
          </a:r>
        </a:p>
      </dgm:t>
    </dgm:pt>
    <dgm:pt modelId="{35D42C54-CABF-4257-BB92-671BA792E8CD}" type="parTrans" cxnId="{C74E2BAF-F75C-4194-B182-E543534E8A20}">
      <dgm:prSet/>
      <dgm:spPr/>
      <dgm:t>
        <a:bodyPr/>
        <a:lstStyle/>
        <a:p>
          <a:endParaRPr lang="en-US"/>
        </a:p>
      </dgm:t>
    </dgm:pt>
    <dgm:pt modelId="{73D4BADC-6BE8-4410-8C33-AA2ECFD5CFFD}" type="sibTrans" cxnId="{C74E2BAF-F75C-4194-B182-E543534E8A20}">
      <dgm:prSet/>
      <dgm:spPr/>
      <dgm:t>
        <a:bodyPr/>
        <a:lstStyle/>
        <a:p>
          <a:endParaRPr lang="en-US"/>
        </a:p>
      </dgm:t>
    </dgm:pt>
    <dgm:pt modelId="{50E96C45-543D-403E-B580-F1F4CD430E0D}">
      <dgm:prSet phldrT="[Text]" custT="1"/>
      <dgm:spPr/>
      <dgm:t>
        <a:bodyPr/>
        <a:lstStyle/>
        <a:p>
          <a:r>
            <a:rPr lang="en-US" sz="1600" b="1" kern="1200" dirty="0"/>
            <a:t>Sole </a:t>
          </a:r>
          <a:r>
            <a:rPr lang="en-US" sz="1500" kern="1200" dirty="0">
              <a:latin typeface="Calibri"/>
              <a:ea typeface="+mn-ea"/>
              <a:cs typeface="+mn-cs"/>
            </a:rPr>
            <a:t>Source</a:t>
          </a:r>
        </a:p>
      </dgm:t>
    </dgm:pt>
    <dgm:pt modelId="{CC74D94C-8F4C-431C-B326-7BFDBD0204DA}" type="parTrans" cxnId="{02CFC39F-94C1-4FB1-A398-8A0150E0CD2B}">
      <dgm:prSet/>
      <dgm:spPr/>
      <dgm:t>
        <a:bodyPr/>
        <a:lstStyle/>
        <a:p>
          <a:endParaRPr lang="en-US"/>
        </a:p>
      </dgm:t>
    </dgm:pt>
    <dgm:pt modelId="{2D480A3B-D6DB-49B4-A1D9-D8ECDA1C2AB3}" type="sibTrans" cxnId="{02CFC39F-94C1-4FB1-A398-8A0150E0CD2B}">
      <dgm:prSet/>
      <dgm:spPr/>
      <dgm:t>
        <a:bodyPr/>
        <a:lstStyle/>
        <a:p>
          <a:endParaRPr lang="en-US"/>
        </a:p>
      </dgm:t>
    </dgm:pt>
    <dgm:pt modelId="{24919BB2-C9A2-4957-8E8E-21137358267B}">
      <dgm:prSet phldrT="[Text]" custT="1"/>
      <dgm:spPr/>
      <dgm:t>
        <a:bodyPr/>
        <a:lstStyle/>
        <a:p>
          <a:r>
            <a:rPr lang="en-US" sz="1300" b="1" baseline="0" dirty="0"/>
            <a:t>Emergency</a:t>
          </a:r>
        </a:p>
      </dgm:t>
    </dgm:pt>
    <dgm:pt modelId="{1EB33096-588C-4AD1-8CEA-9B32F1025942}" type="parTrans" cxnId="{1D0B3FA8-05CC-4984-9A47-9ED2E0BAACC0}">
      <dgm:prSet/>
      <dgm:spPr/>
      <dgm:t>
        <a:bodyPr/>
        <a:lstStyle/>
        <a:p>
          <a:endParaRPr lang="en-US"/>
        </a:p>
      </dgm:t>
    </dgm:pt>
    <dgm:pt modelId="{D8B361A9-DF10-4B87-8755-3E550070F1F0}" type="sibTrans" cxnId="{1D0B3FA8-05CC-4984-9A47-9ED2E0BAACC0}">
      <dgm:prSet/>
      <dgm:spPr/>
      <dgm:t>
        <a:bodyPr/>
        <a:lstStyle/>
        <a:p>
          <a:endParaRPr lang="en-US"/>
        </a:p>
      </dgm:t>
    </dgm:pt>
    <dgm:pt modelId="{A00A538C-37E6-496A-9448-4B11BA60F432}">
      <dgm:prSet phldrT="[Text]" custT="1"/>
      <dgm:spPr/>
      <dgm:t>
        <a:bodyPr/>
        <a:lstStyle/>
        <a:p>
          <a:r>
            <a:rPr lang="en-US" sz="1100" b="1" baseline="0" dirty="0"/>
            <a:t>Competitive Negotiations</a:t>
          </a:r>
        </a:p>
      </dgm:t>
    </dgm:pt>
    <dgm:pt modelId="{8F581F58-DE78-414F-85C0-6CFE9277FDA4}" type="parTrans" cxnId="{A3457F1C-D059-4000-B5ED-778E0F0253CE}">
      <dgm:prSet/>
      <dgm:spPr/>
      <dgm:t>
        <a:bodyPr/>
        <a:lstStyle/>
        <a:p>
          <a:endParaRPr lang="en-US"/>
        </a:p>
      </dgm:t>
    </dgm:pt>
    <dgm:pt modelId="{1F40CC57-7854-4507-A7C8-A1568955413D}" type="sibTrans" cxnId="{A3457F1C-D059-4000-B5ED-778E0F0253CE}">
      <dgm:prSet/>
      <dgm:spPr/>
      <dgm:t>
        <a:bodyPr/>
        <a:lstStyle/>
        <a:p>
          <a:endParaRPr lang="en-US"/>
        </a:p>
      </dgm:t>
    </dgm:pt>
    <dgm:pt modelId="{797C6550-1249-40B2-A197-103B0909D040}" type="pres">
      <dgm:prSet presAssocID="{CE800E65-E7F3-4D95-9A77-6F1CEC06AC2E}" presName="cycle" presStyleCnt="0">
        <dgm:presLayoutVars>
          <dgm:chMax val="1"/>
          <dgm:dir/>
          <dgm:animLvl val="ctr"/>
          <dgm:resizeHandles val="exact"/>
        </dgm:presLayoutVars>
      </dgm:prSet>
      <dgm:spPr/>
    </dgm:pt>
    <dgm:pt modelId="{58393485-EA2B-4255-A3EC-69413DA60B3A}" type="pres">
      <dgm:prSet presAssocID="{6AF2735A-B393-4F4D-AA22-2963AFCAF4E3}" presName="centerShape" presStyleLbl="node0" presStyleIdx="0" presStyleCnt="1"/>
      <dgm:spPr/>
    </dgm:pt>
    <dgm:pt modelId="{E107BEBD-C68C-4205-882B-673601CD3528}" type="pres">
      <dgm:prSet presAssocID="{07CAACC0-BDBA-4C5A-ABE9-D6C9B57CB429}" presName="Name9" presStyleLbl="parChTrans1D2" presStyleIdx="0" presStyleCnt="9"/>
      <dgm:spPr/>
    </dgm:pt>
    <dgm:pt modelId="{D8A1A730-D2D4-49CC-99D3-90023286326E}" type="pres">
      <dgm:prSet presAssocID="{07CAACC0-BDBA-4C5A-ABE9-D6C9B57CB429}" presName="connTx" presStyleLbl="parChTrans1D2" presStyleIdx="0" presStyleCnt="9"/>
      <dgm:spPr/>
    </dgm:pt>
    <dgm:pt modelId="{A893D355-7206-46A4-9112-5CEA0EF1FFE0}" type="pres">
      <dgm:prSet presAssocID="{83700FE2-71A9-4FFA-872E-79E475850EB9}" presName="node" presStyleLbl="node1" presStyleIdx="0" presStyleCnt="9">
        <dgm:presLayoutVars>
          <dgm:bulletEnabled val="1"/>
        </dgm:presLayoutVars>
      </dgm:prSet>
      <dgm:spPr/>
    </dgm:pt>
    <dgm:pt modelId="{FF339CDF-D988-41D5-BBA3-301E71BC524A}" type="pres">
      <dgm:prSet presAssocID="{6D231B79-C3B8-4DEC-90F6-2EA3204EAA51}" presName="Name9" presStyleLbl="parChTrans1D2" presStyleIdx="1" presStyleCnt="9"/>
      <dgm:spPr/>
    </dgm:pt>
    <dgm:pt modelId="{48D61C57-672A-48B7-96C4-398E8F6852F0}" type="pres">
      <dgm:prSet presAssocID="{6D231B79-C3B8-4DEC-90F6-2EA3204EAA51}" presName="connTx" presStyleLbl="parChTrans1D2" presStyleIdx="1" presStyleCnt="9"/>
      <dgm:spPr/>
    </dgm:pt>
    <dgm:pt modelId="{496AC796-5516-493B-9F57-E75A858611AE}" type="pres">
      <dgm:prSet presAssocID="{82CEAC5C-AA1D-49B6-9A23-5E231A406202}" presName="node" presStyleLbl="node1" presStyleIdx="1" presStyleCnt="9">
        <dgm:presLayoutVars>
          <dgm:bulletEnabled val="1"/>
        </dgm:presLayoutVars>
      </dgm:prSet>
      <dgm:spPr/>
    </dgm:pt>
    <dgm:pt modelId="{9BB749C8-88F8-4107-9ECA-722C3BD186DF}" type="pres">
      <dgm:prSet presAssocID="{EC6B3735-61E3-4F5B-AB1F-61537E52D49D}" presName="Name9" presStyleLbl="parChTrans1D2" presStyleIdx="2" presStyleCnt="9"/>
      <dgm:spPr/>
    </dgm:pt>
    <dgm:pt modelId="{E7177765-5D50-467D-9222-CB81BE53AB4C}" type="pres">
      <dgm:prSet presAssocID="{EC6B3735-61E3-4F5B-AB1F-61537E52D49D}" presName="connTx" presStyleLbl="parChTrans1D2" presStyleIdx="2" presStyleCnt="9"/>
      <dgm:spPr/>
    </dgm:pt>
    <dgm:pt modelId="{62568838-1477-4B92-AAF8-42094B2C2384}" type="pres">
      <dgm:prSet presAssocID="{CEC409DE-1BB9-49B2-A7FB-41E90DAD7E9E}" presName="node" presStyleLbl="node1" presStyleIdx="2" presStyleCnt="9">
        <dgm:presLayoutVars>
          <dgm:bulletEnabled val="1"/>
        </dgm:presLayoutVars>
      </dgm:prSet>
      <dgm:spPr/>
    </dgm:pt>
    <dgm:pt modelId="{65A96FF5-F401-4B2B-9A00-ACF31E5BF808}" type="pres">
      <dgm:prSet presAssocID="{5625BB48-CB93-4AF1-88ED-B73C6A035B06}" presName="Name9" presStyleLbl="parChTrans1D2" presStyleIdx="3" presStyleCnt="9"/>
      <dgm:spPr/>
    </dgm:pt>
    <dgm:pt modelId="{EAA994CA-FC91-4AE2-8C67-1A311102BC7F}" type="pres">
      <dgm:prSet presAssocID="{5625BB48-CB93-4AF1-88ED-B73C6A035B06}" presName="connTx" presStyleLbl="parChTrans1D2" presStyleIdx="3" presStyleCnt="9"/>
      <dgm:spPr/>
    </dgm:pt>
    <dgm:pt modelId="{96BB0480-1992-4AEA-BABD-8F485B0900BD}" type="pres">
      <dgm:prSet presAssocID="{D108B442-E2CA-422C-95B2-5A5CA667C536}" presName="node" presStyleLbl="node1" presStyleIdx="3" presStyleCnt="9">
        <dgm:presLayoutVars>
          <dgm:bulletEnabled val="1"/>
        </dgm:presLayoutVars>
      </dgm:prSet>
      <dgm:spPr/>
    </dgm:pt>
    <dgm:pt modelId="{3C323329-B994-4D6A-9707-A008C1D13086}" type="pres">
      <dgm:prSet presAssocID="{48B31D40-B6CB-4E00-A656-24AA74A483AD}" presName="Name9" presStyleLbl="parChTrans1D2" presStyleIdx="4" presStyleCnt="9"/>
      <dgm:spPr/>
    </dgm:pt>
    <dgm:pt modelId="{DB452DBB-E623-40CC-9C76-E6144E2692E1}" type="pres">
      <dgm:prSet presAssocID="{48B31D40-B6CB-4E00-A656-24AA74A483AD}" presName="connTx" presStyleLbl="parChTrans1D2" presStyleIdx="4" presStyleCnt="9"/>
      <dgm:spPr/>
    </dgm:pt>
    <dgm:pt modelId="{2C0740DD-350B-4F15-888F-DCE4B4404B13}" type="pres">
      <dgm:prSet presAssocID="{B1E3A6EE-D4ED-4468-A899-DA9D2BCA81E4}" presName="node" presStyleLbl="node1" presStyleIdx="4" presStyleCnt="9">
        <dgm:presLayoutVars>
          <dgm:bulletEnabled val="1"/>
        </dgm:presLayoutVars>
      </dgm:prSet>
      <dgm:spPr/>
    </dgm:pt>
    <dgm:pt modelId="{E63FABFA-75AF-40F9-9020-1A4876859197}" type="pres">
      <dgm:prSet presAssocID="{35D42C54-CABF-4257-BB92-671BA792E8CD}" presName="Name9" presStyleLbl="parChTrans1D2" presStyleIdx="5" presStyleCnt="9"/>
      <dgm:spPr/>
    </dgm:pt>
    <dgm:pt modelId="{C9D9D8F8-83E2-42E0-9139-4912DDA34F72}" type="pres">
      <dgm:prSet presAssocID="{35D42C54-CABF-4257-BB92-671BA792E8CD}" presName="connTx" presStyleLbl="parChTrans1D2" presStyleIdx="5" presStyleCnt="9"/>
      <dgm:spPr/>
    </dgm:pt>
    <dgm:pt modelId="{BA582E11-B619-46A4-B17F-061C0BE7D1F2}" type="pres">
      <dgm:prSet presAssocID="{A33C188B-FE9B-4043-98FC-6638D825EB23}" presName="node" presStyleLbl="node1" presStyleIdx="5" presStyleCnt="9" custScaleX="112077" custScaleY="103936" custRadScaleRad="98762" custRadScaleInc="3212">
        <dgm:presLayoutVars>
          <dgm:bulletEnabled val="1"/>
        </dgm:presLayoutVars>
      </dgm:prSet>
      <dgm:spPr/>
    </dgm:pt>
    <dgm:pt modelId="{40BCC8E8-7CC0-41EC-9EE9-8EBF635FF31A}" type="pres">
      <dgm:prSet presAssocID="{CC74D94C-8F4C-431C-B326-7BFDBD0204DA}" presName="Name9" presStyleLbl="parChTrans1D2" presStyleIdx="6" presStyleCnt="9"/>
      <dgm:spPr/>
    </dgm:pt>
    <dgm:pt modelId="{69203EDF-7C81-4691-9090-C78A422BA499}" type="pres">
      <dgm:prSet presAssocID="{CC74D94C-8F4C-431C-B326-7BFDBD0204DA}" presName="connTx" presStyleLbl="parChTrans1D2" presStyleIdx="6" presStyleCnt="9"/>
      <dgm:spPr/>
    </dgm:pt>
    <dgm:pt modelId="{77FE2A23-8BD5-444E-A08C-B629A1AB5A56}" type="pres">
      <dgm:prSet presAssocID="{50E96C45-543D-403E-B580-F1F4CD430E0D}" presName="node" presStyleLbl="node1" presStyleIdx="6" presStyleCnt="9" custScaleX="100181" custScaleY="104430">
        <dgm:presLayoutVars>
          <dgm:bulletEnabled val="1"/>
        </dgm:presLayoutVars>
      </dgm:prSet>
      <dgm:spPr/>
    </dgm:pt>
    <dgm:pt modelId="{FC23FA1D-528D-48F7-A1DF-C5D310C6037A}" type="pres">
      <dgm:prSet presAssocID="{1EB33096-588C-4AD1-8CEA-9B32F1025942}" presName="Name9" presStyleLbl="parChTrans1D2" presStyleIdx="7" presStyleCnt="9"/>
      <dgm:spPr/>
    </dgm:pt>
    <dgm:pt modelId="{A3547E94-CD40-4EA8-BFB9-C97295A9FD8A}" type="pres">
      <dgm:prSet presAssocID="{1EB33096-588C-4AD1-8CEA-9B32F1025942}" presName="connTx" presStyleLbl="parChTrans1D2" presStyleIdx="7" presStyleCnt="9"/>
      <dgm:spPr/>
    </dgm:pt>
    <dgm:pt modelId="{FA2293D3-BB00-47ED-9655-E1DEFD9D3A88}" type="pres">
      <dgm:prSet presAssocID="{24919BB2-C9A2-4957-8E8E-21137358267B}" presName="node" presStyleLbl="node1" presStyleIdx="7" presStyleCnt="9" custScaleX="109837" custScaleY="111986">
        <dgm:presLayoutVars>
          <dgm:bulletEnabled val="1"/>
        </dgm:presLayoutVars>
      </dgm:prSet>
      <dgm:spPr/>
    </dgm:pt>
    <dgm:pt modelId="{51E35FE8-DDC2-4031-8658-C5C7597D6F10}" type="pres">
      <dgm:prSet presAssocID="{8F581F58-DE78-414F-85C0-6CFE9277FDA4}" presName="Name9" presStyleLbl="parChTrans1D2" presStyleIdx="8" presStyleCnt="9"/>
      <dgm:spPr/>
    </dgm:pt>
    <dgm:pt modelId="{64834790-E91D-454C-80E0-559327814B44}" type="pres">
      <dgm:prSet presAssocID="{8F581F58-DE78-414F-85C0-6CFE9277FDA4}" presName="connTx" presStyleLbl="parChTrans1D2" presStyleIdx="8" presStyleCnt="9"/>
      <dgm:spPr/>
    </dgm:pt>
    <dgm:pt modelId="{39F70FC7-CF01-408A-9CCE-EED0BED5C782}" type="pres">
      <dgm:prSet presAssocID="{A00A538C-37E6-496A-9448-4B11BA60F432}" presName="node" presStyleLbl="node1" presStyleIdx="8" presStyleCnt="9">
        <dgm:presLayoutVars>
          <dgm:bulletEnabled val="1"/>
        </dgm:presLayoutVars>
      </dgm:prSet>
      <dgm:spPr/>
    </dgm:pt>
  </dgm:ptLst>
  <dgm:cxnLst>
    <dgm:cxn modelId="{0FF21F14-847B-4D25-9CAE-7FED8FF6790C}" type="presOf" srcId="{82CEAC5C-AA1D-49B6-9A23-5E231A406202}" destId="{496AC796-5516-493B-9F57-E75A858611AE}" srcOrd="0" destOrd="0" presId="urn:microsoft.com/office/officeart/2005/8/layout/radial1"/>
    <dgm:cxn modelId="{2C8E7F15-1CC0-4B11-BEE6-7A6570636EF6}" type="presOf" srcId="{8F581F58-DE78-414F-85C0-6CFE9277FDA4}" destId="{51E35FE8-DDC2-4031-8658-C5C7597D6F10}" srcOrd="0" destOrd="0" presId="urn:microsoft.com/office/officeart/2005/8/layout/radial1"/>
    <dgm:cxn modelId="{A3457F1C-D059-4000-B5ED-778E0F0253CE}" srcId="{6AF2735A-B393-4F4D-AA22-2963AFCAF4E3}" destId="{A00A538C-37E6-496A-9448-4B11BA60F432}" srcOrd="8" destOrd="0" parTransId="{8F581F58-DE78-414F-85C0-6CFE9277FDA4}" sibTransId="{1F40CC57-7854-4507-A7C8-A1568955413D}"/>
    <dgm:cxn modelId="{EDDA8621-520C-4901-8A31-8F76C8E38CB2}" srcId="{6AF2735A-B393-4F4D-AA22-2963AFCAF4E3}" destId="{D108B442-E2CA-422C-95B2-5A5CA667C536}" srcOrd="3" destOrd="0" parTransId="{5625BB48-CB93-4AF1-88ED-B73C6A035B06}" sibTransId="{E24F2961-D82C-459A-98B7-A5309E769EF0}"/>
    <dgm:cxn modelId="{3D22F82E-ADC1-4D79-8290-5D9CEBFEE14C}" type="presOf" srcId="{A33C188B-FE9B-4043-98FC-6638D825EB23}" destId="{BA582E11-B619-46A4-B17F-061C0BE7D1F2}" srcOrd="0" destOrd="0" presId="urn:microsoft.com/office/officeart/2005/8/layout/radial1"/>
    <dgm:cxn modelId="{FE5CA036-726B-4A4E-8CE8-AEBAF811F637}" type="presOf" srcId="{CE800E65-E7F3-4D95-9A77-6F1CEC06AC2E}" destId="{797C6550-1249-40B2-A197-103B0909D040}" srcOrd="0" destOrd="0" presId="urn:microsoft.com/office/officeart/2005/8/layout/radial1"/>
    <dgm:cxn modelId="{A2F76739-A837-4B4D-A7BE-3CD4D7A61285}" type="presOf" srcId="{CC74D94C-8F4C-431C-B326-7BFDBD0204DA}" destId="{69203EDF-7C81-4691-9090-C78A422BA499}" srcOrd="1" destOrd="0" presId="urn:microsoft.com/office/officeart/2005/8/layout/radial1"/>
    <dgm:cxn modelId="{EDA0555C-3D21-4FAD-B7F6-DBC66234AC27}" srcId="{CE800E65-E7F3-4D95-9A77-6F1CEC06AC2E}" destId="{D8C65A8A-3FE2-4E53-A4B8-C03485991249}" srcOrd="1" destOrd="0" parTransId="{1A9D88FB-886B-4792-ABF4-EC3BF52D456F}" sibTransId="{E5011246-6B56-449C-BC9D-85CF4F45E4EC}"/>
    <dgm:cxn modelId="{85CF8A41-4D8E-4611-91BC-A96336692F0D}" srcId="{6AF2735A-B393-4F4D-AA22-2963AFCAF4E3}" destId="{83700FE2-71A9-4FFA-872E-79E475850EB9}" srcOrd="0" destOrd="0" parTransId="{07CAACC0-BDBA-4C5A-ABE9-D6C9B57CB429}" sibTransId="{62B412C5-15C2-4CA4-91A9-14785DD1677C}"/>
    <dgm:cxn modelId="{62FA7862-39FC-49BF-B08F-9DBEBEB97FC0}" type="presOf" srcId="{5625BB48-CB93-4AF1-88ED-B73C6A035B06}" destId="{65A96FF5-F401-4B2B-9A00-ACF31E5BF808}" srcOrd="0" destOrd="0" presId="urn:microsoft.com/office/officeart/2005/8/layout/radial1"/>
    <dgm:cxn modelId="{12162E64-3EB2-4AB0-9656-4BDC7D6A54FA}" srcId="{6AF2735A-B393-4F4D-AA22-2963AFCAF4E3}" destId="{B1E3A6EE-D4ED-4468-A899-DA9D2BCA81E4}" srcOrd="4" destOrd="0" parTransId="{48B31D40-B6CB-4E00-A656-24AA74A483AD}" sibTransId="{E937C76D-FBFB-4A63-9430-2FEFB87FBCD6}"/>
    <dgm:cxn modelId="{59A1FC48-28A0-4BE3-B977-D199AC41FE60}" type="presOf" srcId="{8F581F58-DE78-414F-85C0-6CFE9277FDA4}" destId="{64834790-E91D-454C-80E0-559327814B44}" srcOrd="1" destOrd="0" presId="urn:microsoft.com/office/officeart/2005/8/layout/radial1"/>
    <dgm:cxn modelId="{61660B51-DDD8-4E05-8264-1D46D009A8A3}" type="presOf" srcId="{48B31D40-B6CB-4E00-A656-24AA74A483AD}" destId="{DB452DBB-E623-40CC-9C76-E6144E2692E1}" srcOrd="1" destOrd="0" presId="urn:microsoft.com/office/officeart/2005/8/layout/radial1"/>
    <dgm:cxn modelId="{F6E49073-3A42-422B-BCAB-9AA03B726B9B}" type="presOf" srcId="{24919BB2-C9A2-4957-8E8E-21137358267B}" destId="{FA2293D3-BB00-47ED-9655-E1DEFD9D3A88}" srcOrd="0" destOrd="0" presId="urn:microsoft.com/office/officeart/2005/8/layout/radial1"/>
    <dgm:cxn modelId="{DB382175-29F3-44A1-8A31-B8904EDBB65F}" type="presOf" srcId="{CEC409DE-1BB9-49B2-A7FB-41E90DAD7E9E}" destId="{62568838-1477-4B92-AAF8-42094B2C2384}" srcOrd="0" destOrd="0" presId="urn:microsoft.com/office/officeart/2005/8/layout/radial1"/>
    <dgm:cxn modelId="{FEFDC075-792B-4D84-9153-E56C37DABA69}" type="presOf" srcId="{6D231B79-C3B8-4DEC-90F6-2EA3204EAA51}" destId="{48D61C57-672A-48B7-96C4-398E8F6852F0}" srcOrd="1" destOrd="0" presId="urn:microsoft.com/office/officeart/2005/8/layout/radial1"/>
    <dgm:cxn modelId="{F370367C-52DB-4D14-BD84-C6262E200F8A}" type="presOf" srcId="{A00A538C-37E6-496A-9448-4B11BA60F432}" destId="{39F70FC7-CF01-408A-9CCE-EED0BED5C782}" srcOrd="0" destOrd="0" presId="urn:microsoft.com/office/officeart/2005/8/layout/radial1"/>
    <dgm:cxn modelId="{81FBCE87-C9B0-4019-99D2-B3D84B7C3A82}" type="presOf" srcId="{50E96C45-543D-403E-B580-F1F4CD430E0D}" destId="{77FE2A23-8BD5-444E-A08C-B629A1AB5A56}" srcOrd="0" destOrd="0" presId="urn:microsoft.com/office/officeart/2005/8/layout/radial1"/>
    <dgm:cxn modelId="{0E24B891-E11F-4480-8EE4-79DDC4DB2748}" srcId="{6AF2735A-B393-4F4D-AA22-2963AFCAF4E3}" destId="{82CEAC5C-AA1D-49B6-9A23-5E231A406202}" srcOrd="1" destOrd="0" parTransId="{6D231B79-C3B8-4DEC-90F6-2EA3204EAA51}" sibTransId="{568996CA-894D-4995-B354-520223AD633B}"/>
    <dgm:cxn modelId="{9C2BCD92-01FA-4B87-AB4F-0450FB762DFE}" type="presOf" srcId="{5625BB48-CB93-4AF1-88ED-B73C6A035B06}" destId="{EAA994CA-FC91-4AE2-8C67-1A311102BC7F}" srcOrd="1" destOrd="0" presId="urn:microsoft.com/office/officeart/2005/8/layout/radial1"/>
    <dgm:cxn modelId="{0DD2C994-6F3B-4101-AC00-45F7B80DE47A}" type="presOf" srcId="{1EB33096-588C-4AD1-8CEA-9B32F1025942}" destId="{FC23FA1D-528D-48F7-A1DF-C5D310C6037A}" srcOrd="0" destOrd="0" presId="urn:microsoft.com/office/officeart/2005/8/layout/radial1"/>
    <dgm:cxn modelId="{B5E9709E-D3C6-4DBB-AC73-65D06202AAE3}" type="presOf" srcId="{EC6B3735-61E3-4F5B-AB1F-61537E52D49D}" destId="{E7177765-5D50-467D-9222-CB81BE53AB4C}" srcOrd="1" destOrd="0" presId="urn:microsoft.com/office/officeart/2005/8/layout/radial1"/>
    <dgm:cxn modelId="{02CFC39F-94C1-4FB1-A398-8A0150E0CD2B}" srcId="{6AF2735A-B393-4F4D-AA22-2963AFCAF4E3}" destId="{50E96C45-543D-403E-B580-F1F4CD430E0D}" srcOrd="6" destOrd="0" parTransId="{CC74D94C-8F4C-431C-B326-7BFDBD0204DA}" sibTransId="{2D480A3B-D6DB-49B4-A1D9-D8ECDA1C2AB3}"/>
    <dgm:cxn modelId="{736CCAA5-154A-4BCC-8A8B-20C1B8E1DB7D}" srcId="{CE800E65-E7F3-4D95-9A77-6F1CEC06AC2E}" destId="{6AF2735A-B393-4F4D-AA22-2963AFCAF4E3}" srcOrd="0" destOrd="0" parTransId="{9F4A4F20-B201-4B0D-AE6C-B3F23F9CD275}" sibTransId="{0FC5AD38-B279-4E61-8684-82AF9BFFE8A7}"/>
    <dgm:cxn modelId="{1D0B3FA8-05CC-4984-9A47-9ED2E0BAACC0}" srcId="{6AF2735A-B393-4F4D-AA22-2963AFCAF4E3}" destId="{24919BB2-C9A2-4957-8E8E-21137358267B}" srcOrd="7" destOrd="0" parTransId="{1EB33096-588C-4AD1-8CEA-9B32F1025942}" sibTransId="{D8B361A9-DF10-4B87-8755-3E550070F1F0}"/>
    <dgm:cxn modelId="{13C995A8-5709-4F08-9000-2C56C74ABAB6}" type="presOf" srcId="{B1E3A6EE-D4ED-4468-A899-DA9D2BCA81E4}" destId="{2C0740DD-350B-4F15-888F-DCE4B4404B13}" srcOrd="0" destOrd="0" presId="urn:microsoft.com/office/officeart/2005/8/layout/radial1"/>
    <dgm:cxn modelId="{98D860AC-48CB-4625-A7F2-BBB1A90F2161}" type="presOf" srcId="{35D42C54-CABF-4257-BB92-671BA792E8CD}" destId="{E63FABFA-75AF-40F9-9020-1A4876859197}" srcOrd="0" destOrd="0" presId="urn:microsoft.com/office/officeart/2005/8/layout/radial1"/>
    <dgm:cxn modelId="{C74E2BAF-F75C-4194-B182-E543534E8A20}" srcId="{6AF2735A-B393-4F4D-AA22-2963AFCAF4E3}" destId="{A33C188B-FE9B-4043-98FC-6638D825EB23}" srcOrd="5" destOrd="0" parTransId="{35D42C54-CABF-4257-BB92-671BA792E8CD}" sibTransId="{73D4BADC-6BE8-4410-8C33-AA2ECFD5CFFD}"/>
    <dgm:cxn modelId="{769DD0C6-7D50-4DF0-8694-0DB167DD8CE9}" type="presOf" srcId="{D108B442-E2CA-422C-95B2-5A5CA667C536}" destId="{96BB0480-1992-4AEA-BABD-8F485B0900BD}" srcOrd="0" destOrd="0" presId="urn:microsoft.com/office/officeart/2005/8/layout/radial1"/>
    <dgm:cxn modelId="{C31068C9-C009-49B4-8515-47B842A00616}" type="presOf" srcId="{83700FE2-71A9-4FFA-872E-79E475850EB9}" destId="{A893D355-7206-46A4-9112-5CEA0EF1FFE0}" srcOrd="0" destOrd="0" presId="urn:microsoft.com/office/officeart/2005/8/layout/radial1"/>
    <dgm:cxn modelId="{775068CA-4541-4568-B967-E9394883F87F}" type="presOf" srcId="{EC6B3735-61E3-4F5B-AB1F-61537E52D49D}" destId="{9BB749C8-88F8-4107-9ECA-722C3BD186DF}" srcOrd="0" destOrd="0" presId="urn:microsoft.com/office/officeart/2005/8/layout/radial1"/>
    <dgm:cxn modelId="{CCF652CB-DEE4-4B9E-A4A0-43D86E82B676}" type="presOf" srcId="{35D42C54-CABF-4257-BB92-671BA792E8CD}" destId="{C9D9D8F8-83E2-42E0-9139-4912DDA34F72}" srcOrd="1" destOrd="0" presId="urn:microsoft.com/office/officeart/2005/8/layout/radial1"/>
    <dgm:cxn modelId="{9DC5DCCE-5989-4076-8EA9-FC887E422E01}" type="presOf" srcId="{6D231B79-C3B8-4DEC-90F6-2EA3204EAA51}" destId="{FF339CDF-D988-41D5-BBA3-301E71BC524A}" srcOrd="0" destOrd="0" presId="urn:microsoft.com/office/officeart/2005/8/layout/radial1"/>
    <dgm:cxn modelId="{ABCB57CF-7734-47BB-8E6F-EA4220A4CE6F}" type="presOf" srcId="{CC74D94C-8F4C-431C-B326-7BFDBD0204DA}" destId="{40BCC8E8-7CC0-41EC-9EE9-8EBF635FF31A}" srcOrd="0" destOrd="0" presId="urn:microsoft.com/office/officeart/2005/8/layout/radial1"/>
    <dgm:cxn modelId="{0D8E7FDF-5B48-4B30-8CA7-D5C173D41BBC}" type="presOf" srcId="{48B31D40-B6CB-4E00-A656-24AA74A483AD}" destId="{3C323329-B994-4D6A-9707-A008C1D13086}" srcOrd="0" destOrd="0" presId="urn:microsoft.com/office/officeart/2005/8/layout/radial1"/>
    <dgm:cxn modelId="{16C041E1-E44F-434E-AD41-B4B7C0AF43C2}" type="presOf" srcId="{6AF2735A-B393-4F4D-AA22-2963AFCAF4E3}" destId="{58393485-EA2B-4255-A3EC-69413DA60B3A}" srcOrd="0" destOrd="0" presId="urn:microsoft.com/office/officeart/2005/8/layout/radial1"/>
    <dgm:cxn modelId="{99E66EED-A4C5-429F-94A7-7DECF419CEEE}" type="presOf" srcId="{07CAACC0-BDBA-4C5A-ABE9-D6C9B57CB429}" destId="{E107BEBD-C68C-4205-882B-673601CD3528}" srcOrd="0" destOrd="0" presId="urn:microsoft.com/office/officeart/2005/8/layout/radial1"/>
    <dgm:cxn modelId="{A30EF5EE-20A7-4334-AE95-33165688640F}" type="presOf" srcId="{1EB33096-588C-4AD1-8CEA-9B32F1025942}" destId="{A3547E94-CD40-4EA8-BFB9-C97295A9FD8A}" srcOrd="1" destOrd="0" presId="urn:microsoft.com/office/officeart/2005/8/layout/radial1"/>
    <dgm:cxn modelId="{09B3AEF2-B679-42D4-B0AC-00EA06550DB7}" srcId="{6AF2735A-B393-4F4D-AA22-2963AFCAF4E3}" destId="{CEC409DE-1BB9-49B2-A7FB-41E90DAD7E9E}" srcOrd="2" destOrd="0" parTransId="{EC6B3735-61E3-4F5B-AB1F-61537E52D49D}" sibTransId="{4AC5782A-7642-4AE2-9012-1F7DEF8527A1}"/>
    <dgm:cxn modelId="{1B57E2F4-A5BC-407A-B193-DA892824E69F}" type="presOf" srcId="{07CAACC0-BDBA-4C5A-ABE9-D6C9B57CB429}" destId="{D8A1A730-D2D4-49CC-99D3-90023286326E}" srcOrd="1" destOrd="0" presId="urn:microsoft.com/office/officeart/2005/8/layout/radial1"/>
    <dgm:cxn modelId="{2F538096-C6C1-491D-97B7-FEC9D4839598}" type="presParOf" srcId="{797C6550-1249-40B2-A197-103B0909D040}" destId="{58393485-EA2B-4255-A3EC-69413DA60B3A}" srcOrd="0" destOrd="0" presId="urn:microsoft.com/office/officeart/2005/8/layout/radial1"/>
    <dgm:cxn modelId="{FA68F8B0-E86D-4EA0-8CB8-90D5047A4FD6}" type="presParOf" srcId="{797C6550-1249-40B2-A197-103B0909D040}" destId="{E107BEBD-C68C-4205-882B-673601CD3528}" srcOrd="1" destOrd="0" presId="urn:microsoft.com/office/officeart/2005/8/layout/radial1"/>
    <dgm:cxn modelId="{69DD7F3C-D771-47EE-8713-64795E11656A}" type="presParOf" srcId="{E107BEBD-C68C-4205-882B-673601CD3528}" destId="{D8A1A730-D2D4-49CC-99D3-90023286326E}" srcOrd="0" destOrd="0" presId="urn:microsoft.com/office/officeart/2005/8/layout/radial1"/>
    <dgm:cxn modelId="{BB7C5279-A0E9-4513-9BFE-F34B05682524}" type="presParOf" srcId="{797C6550-1249-40B2-A197-103B0909D040}" destId="{A893D355-7206-46A4-9112-5CEA0EF1FFE0}" srcOrd="2" destOrd="0" presId="urn:microsoft.com/office/officeart/2005/8/layout/radial1"/>
    <dgm:cxn modelId="{4AFA592A-F1E6-40F4-ACC1-D392B563E2B0}" type="presParOf" srcId="{797C6550-1249-40B2-A197-103B0909D040}" destId="{FF339CDF-D988-41D5-BBA3-301E71BC524A}" srcOrd="3" destOrd="0" presId="urn:microsoft.com/office/officeart/2005/8/layout/radial1"/>
    <dgm:cxn modelId="{2DAEBAA2-E74B-4E83-B19F-F4C32478B6BF}" type="presParOf" srcId="{FF339CDF-D988-41D5-BBA3-301E71BC524A}" destId="{48D61C57-672A-48B7-96C4-398E8F6852F0}" srcOrd="0" destOrd="0" presId="urn:microsoft.com/office/officeart/2005/8/layout/radial1"/>
    <dgm:cxn modelId="{114A51B1-C253-42B2-A10D-1D2FD64B5589}" type="presParOf" srcId="{797C6550-1249-40B2-A197-103B0909D040}" destId="{496AC796-5516-493B-9F57-E75A858611AE}" srcOrd="4" destOrd="0" presId="urn:microsoft.com/office/officeart/2005/8/layout/radial1"/>
    <dgm:cxn modelId="{A0F89479-815D-41BF-99FC-4C0B62851562}" type="presParOf" srcId="{797C6550-1249-40B2-A197-103B0909D040}" destId="{9BB749C8-88F8-4107-9ECA-722C3BD186DF}" srcOrd="5" destOrd="0" presId="urn:microsoft.com/office/officeart/2005/8/layout/radial1"/>
    <dgm:cxn modelId="{EC6C1D27-1E74-4820-B27E-4D3B507282AA}" type="presParOf" srcId="{9BB749C8-88F8-4107-9ECA-722C3BD186DF}" destId="{E7177765-5D50-467D-9222-CB81BE53AB4C}" srcOrd="0" destOrd="0" presId="urn:microsoft.com/office/officeart/2005/8/layout/radial1"/>
    <dgm:cxn modelId="{B4AA1792-D995-4F15-AC35-A49D377FA05E}" type="presParOf" srcId="{797C6550-1249-40B2-A197-103B0909D040}" destId="{62568838-1477-4B92-AAF8-42094B2C2384}" srcOrd="6" destOrd="0" presId="urn:microsoft.com/office/officeart/2005/8/layout/radial1"/>
    <dgm:cxn modelId="{E8B5D2F6-60C6-4286-81CD-DCB5B72E5D28}" type="presParOf" srcId="{797C6550-1249-40B2-A197-103B0909D040}" destId="{65A96FF5-F401-4B2B-9A00-ACF31E5BF808}" srcOrd="7" destOrd="0" presId="urn:microsoft.com/office/officeart/2005/8/layout/radial1"/>
    <dgm:cxn modelId="{A78E1749-CF03-416D-A562-42CC3CCF4BC2}" type="presParOf" srcId="{65A96FF5-F401-4B2B-9A00-ACF31E5BF808}" destId="{EAA994CA-FC91-4AE2-8C67-1A311102BC7F}" srcOrd="0" destOrd="0" presId="urn:microsoft.com/office/officeart/2005/8/layout/radial1"/>
    <dgm:cxn modelId="{1E9793FA-8E42-4C33-BCF7-FBFF9F62BAD4}" type="presParOf" srcId="{797C6550-1249-40B2-A197-103B0909D040}" destId="{96BB0480-1992-4AEA-BABD-8F485B0900BD}" srcOrd="8" destOrd="0" presId="urn:microsoft.com/office/officeart/2005/8/layout/radial1"/>
    <dgm:cxn modelId="{7088C170-4CBF-4D5C-A578-80272D2A0B83}" type="presParOf" srcId="{797C6550-1249-40B2-A197-103B0909D040}" destId="{3C323329-B994-4D6A-9707-A008C1D13086}" srcOrd="9" destOrd="0" presId="urn:microsoft.com/office/officeart/2005/8/layout/radial1"/>
    <dgm:cxn modelId="{839657BD-F2D9-4A19-87B0-C9D9B33A3D08}" type="presParOf" srcId="{3C323329-B994-4D6A-9707-A008C1D13086}" destId="{DB452DBB-E623-40CC-9C76-E6144E2692E1}" srcOrd="0" destOrd="0" presId="urn:microsoft.com/office/officeart/2005/8/layout/radial1"/>
    <dgm:cxn modelId="{4CD9B8B2-E64D-4022-BFD2-FD2437AE4580}" type="presParOf" srcId="{797C6550-1249-40B2-A197-103B0909D040}" destId="{2C0740DD-350B-4F15-888F-DCE4B4404B13}" srcOrd="10" destOrd="0" presId="urn:microsoft.com/office/officeart/2005/8/layout/radial1"/>
    <dgm:cxn modelId="{83E51A51-A8C7-494E-9112-D750BB31539B}" type="presParOf" srcId="{797C6550-1249-40B2-A197-103B0909D040}" destId="{E63FABFA-75AF-40F9-9020-1A4876859197}" srcOrd="11" destOrd="0" presId="urn:microsoft.com/office/officeart/2005/8/layout/radial1"/>
    <dgm:cxn modelId="{35C13A7B-2508-47EA-B903-3B33358F8DF4}" type="presParOf" srcId="{E63FABFA-75AF-40F9-9020-1A4876859197}" destId="{C9D9D8F8-83E2-42E0-9139-4912DDA34F72}" srcOrd="0" destOrd="0" presId="urn:microsoft.com/office/officeart/2005/8/layout/radial1"/>
    <dgm:cxn modelId="{8E322554-ED4D-4853-BCCC-23F2A77D07EE}" type="presParOf" srcId="{797C6550-1249-40B2-A197-103B0909D040}" destId="{BA582E11-B619-46A4-B17F-061C0BE7D1F2}" srcOrd="12" destOrd="0" presId="urn:microsoft.com/office/officeart/2005/8/layout/radial1"/>
    <dgm:cxn modelId="{886BE1C1-1B36-438E-A9BD-D20DCF6A68E0}" type="presParOf" srcId="{797C6550-1249-40B2-A197-103B0909D040}" destId="{40BCC8E8-7CC0-41EC-9EE9-8EBF635FF31A}" srcOrd="13" destOrd="0" presId="urn:microsoft.com/office/officeart/2005/8/layout/radial1"/>
    <dgm:cxn modelId="{F7B46EED-E34D-4F87-92FD-AD88B5ADB84E}" type="presParOf" srcId="{40BCC8E8-7CC0-41EC-9EE9-8EBF635FF31A}" destId="{69203EDF-7C81-4691-9090-C78A422BA499}" srcOrd="0" destOrd="0" presId="urn:microsoft.com/office/officeart/2005/8/layout/radial1"/>
    <dgm:cxn modelId="{508CDFD6-F099-469B-81FA-A520874A4692}" type="presParOf" srcId="{797C6550-1249-40B2-A197-103B0909D040}" destId="{77FE2A23-8BD5-444E-A08C-B629A1AB5A56}" srcOrd="14" destOrd="0" presId="urn:microsoft.com/office/officeart/2005/8/layout/radial1"/>
    <dgm:cxn modelId="{98E45748-C3AA-41F0-BCB6-A7DFA1F16C33}" type="presParOf" srcId="{797C6550-1249-40B2-A197-103B0909D040}" destId="{FC23FA1D-528D-48F7-A1DF-C5D310C6037A}" srcOrd="15" destOrd="0" presId="urn:microsoft.com/office/officeart/2005/8/layout/radial1"/>
    <dgm:cxn modelId="{585718B4-9A43-4ED1-B724-E3EB8E8CE665}" type="presParOf" srcId="{FC23FA1D-528D-48F7-A1DF-C5D310C6037A}" destId="{A3547E94-CD40-4EA8-BFB9-C97295A9FD8A}" srcOrd="0" destOrd="0" presId="urn:microsoft.com/office/officeart/2005/8/layout/radial1"/>
    <dgm:cxn modelId="{87A29205-8F32-4851-BE73-9981A28F4CA3}" type="presParOf" srcId="{797C6550-1249-40B2-A197-103B0909D040}" destId="{FA2293D3-BB00-47ED-9655-E1DEFD9D3A88}" srcOrd="16" destOrd="0" presId="urn:microsoft.com/office/officeart/2005/8/layout/radial1"/>
    <dgm:cxn modelId="{B7101508-0828-40C0-A794-9227C51B31DC}" type="presParOf" srcId="{797C6550-1249-40B2-A197-103B0909D040}" destId="{51E35FE8-DDC2-4031-8658-C5C7597D6F10}" srcOrd="17" destOrd="0" presId="urn:microsoft.com/office/officeart/2005/8/layout/radial1"/>
    <dgm:cxn modelId="{57DD6A9A-6B6E-4CC9-B300-EFA16C70DDF4}" type="presParOf" srcId="{51E35FE8-DDC2-4031-8658-C5C7597D6F10}" destId="{64834790-E91D-454C-80E0-559327814B44}" srcOrd="0" destOrd="0" presId="urn:microsoft.com/office/officeart/2005/8/layout/radial1"/>
    <dgm:cxn modelId="{30E82D6E-4232-4B8A-AC4F-EAA04C92027F}" type="presParOf" srcId="{797C6550-1249-40B2-A197-103B0909D040}" destId="{39F70FC7-CF01-408A-9CCE-EED0BED5C782}" srcOrd="1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93485-EA2B-4255-A3EC-69413DA60B3A}">
      <dsp:nvSpPr>
        <dsp:cNvPr id="0" name=""/>
        <dsp:cNvSpPr/>
      </dsp:nvSpPr>
      <dsp:spPr>
        <a:xfrm>
          <a:off x="3669755" y="2094733"/>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Source Selection Methods</a:t>
          </a:r>
        </a:p>
      </dsp:txBody>
      <dsp:txXfrm>
        <a:off x="3830321" y="2255299"/>
        <a:ext cx="775283" cy="775283"/>
      </dsp:txXfrm>
    </dsp:sp>
    <dsp:sp modelId="{E107BEBD-C68C-4205-882B-673601CD3528}">
      <dsp:nvSpPr>
        <dsp:cNvPr id="0" name=""/>
        <dsp:cNvSpPr/>
      </dsp:nvSpPr>
      <dsp:spPr>
        <a:xfrm rot="16200000">
          <a:off x="3722675" y="1587673"/>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93199" y="1574681"/>
        <a:ext cx="49528" cy="49528"/>
      </dsp:txXfrm>
    </dsp:sp>
    <dsp:sp modelId="{A893D355-7206-46A4-9112-5CEA0EF1FFE0}">
      <dsp:nvSpPr>
        <dsp:cNvPr id="0" name=""/>
        <dsp:cNvSpPr/>
      </dsp:nvSpPr>
      <dsp:spPr>
        <a:xfrm>
          <a:off x="3669755" y="7742"/>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Invitation for Bids</a:t>
          </a:r>
        </a:p>
      </dsp:txBody>
      <dsp:txXfrm>
        <a:off x="3830321" y="168308"/>
        <a:ext cx="775283" cy="775283"/>
      </dsp:txXfrm>
    </dsp:sp>
    <dsp:sp modelId="{FF339CDF-D988-41D5-BBA3-301E71BC524A}">
      <dsp:nvSpPr>
        <dsp:cNvPr id="0" name=""/>
        <dsp:cNvSpPr/>
      </dsp:nvSpPr>
      <dsp:spPr>
        <a:xfrm rot="18600000">
          <a:off x="4393421" y="1831805"/>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3945" y="1818813"/>
        <a:ext cx="49528" cy="49528"/>
      </dsp:txXfrm>
    </dsp:sp>
    <dsp:sp modelId="{496AC796-5516-493B-9F57-E75A858611AE}">
      <dsp:nvSpPr>
        <dsp:cNvPr id="0" name=""/>
        <dsp:cNvSpPr/>
      </dsp:nvSpPr>
      <dsp:spPr>
        <a:xfrm>
          <a:off x="5011248" y="496005"/>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Request for Proposals</a:t>
          </a:r>
        </a:p>
      </dsp:txBody>
      <dsp:txXfrm>
        <a:off x="5171814" y="656571"/>
        <a:ext cx="775283" cy="775283"/>
      </dsp:txXfrm>
    </dsp:sp>
    <dsp:sp modelId="{9BB749C8-88F8-4107-9ECA-722C3BD186DF}">
      <dsp:nvSpPr>
        <dsp:cNvPr id="0" name=""/>
        <dsp:cNvSpPr/>
      </dsp:nvSpPr>
      <dsp:spPr>
        <a:xfrm rot="21000000">
          <a:off x="4750318" y="2449968"/>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20841" y="2436976"/>
        <a:ext cx="49528" cy="49528"/>
      </dsp:txXfrm>
    </dsp:sp>
    <dsp:sp modelId="{62568838-1477-4B92-AAF8-42094B2C2384}">
      <dsp:nvSpPr>
        <dsp:cNvPr id="0" name=""/>
        <dsp:cNvSpPr/>
      </dsp:nvSpPr>
      <dsp:spPr>
        <a:xfrm>
          <a:off x="5725041" y="1732331"/>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Best Value Bid</a:t>
          </a:r>
        </a:p>
      </dsp:txBody>
      <dsp:txXfrm>
        <a:off x="5885607" y="1892897"/>
        <a:ext cx="775283" cy="775283"/>
      </dsp:txXfrm>
    </dsp:sp>
    <dsp:sp modelId="{65A96FF5-F401-4B2B-9A00-ACF31E5BF808}">
      <dsp:nvSpPr>
        <dsp:cNvPr id="0" name=""/>
        <dsp:cNvSpPr/>
      </dsp:nvSpPr>
      <dsp:spPr>
        <a:xfrm rot="1800000">
          <a:off x="4626369" y="3152917"/>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893" y="3139925"/>
        <a:ext cx="49528" cy="49528"/>
      </dsp:txXfrm>
    </dsp:sp>
    <dsp:sp modelId="{96BB0480-1992-4AEA-BABD-8F485B0900BD}">
      <dsp:nvSpPr>
        <dsp:cNvPr id="0" name=""/>
        <dsp:cNvSpPr/>
      </dsp:nvSpPr>
      <dsp:spPr>
        <a:xfrm>
          <a:off x="5477143" y="3138229"/>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Fixed Price Bid</a:t>
          </a:r>
        </a:p>
      </dsp:txBody>
      <dsp:txXfrm>
        <a:off x="5637709" y="3298795"/>
        <a:ext cx="775283" cy="775283"/>
      </dsp:txXfrm>
    </dsp:sp>
    <dsp:sp modelId="{3C323329-B994-4D6A-9707-A008C1D13086}">
      <dsp:nvSpPr>
        <dsp:cNvPr id="0" name=""/>
        <dsp:cNvSpPr/>
      </dsp:nvSpPr>
      <dsp:spPr>
        <a:xfrm rot="4200000">
          <a:off x="4079572" y="3611734"/>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50095" y="3598742"/>
        <a:ext cx="49528" cy="49528"/>
      </dsp:txXfrm>
    </dsp:sp>
    <dsp:sp modelId="{2C0740DD-350B-4F15-888F-DCE4B4404B13}">
      <dsp:nvSpPr>
        <dsp:cNvPr id="0" name=""/>
        <dsp:cNvSpPr/>
      </dsp:nvSpPr>
      <dsp:spPr>
        <a:xfrm>
          <a:off x="4383548" y="4055864"/>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Reverse Auction</a:t>
          </a:r>
        </a:p>
      </dsp:txBody>
      <dsp:txXfrm>
        <a:off x="4544114" y="4216430"/>
        <a:ext cx="775283" cy="775283"/>
      </dsp:txXfrm>
    </dsp:sp>
    <dsp:sp modelId="{E63FABFA-75AF-40F9-9020-1A4876859197}">
      <dsp:nvSpPr>
        <dsp:cNvPr id="0" name=""/>
        <dsp:cNvSpPr/>
      </dsp:nvSpPr>
      <dsp:spPr>
        <a:xfrm rot="6638544">
          <a:off x="3390269" y="3583136"/>
          <a:ext cx="938138" cy="23545"/>
        </a:xfrm>
        <a:custGeom>
          <a:avLst/>
          <a:gdLst/>
          <a:ahLst/>
          <a:cxnLst/>
          <a:rect l="0" t="0" r="0" b="0"/>
          <a:pathLst>
            <a:path>
              <a:moveTo>
                <a:pt x="0" y="11772"/>
              </a:moveTo>
              <a:lnTo>
                <a:pt x="938138"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835885" y="3571455"/>
        <a:ext cx="46906" cy="46906"/>
      </dsp:txXfrm>
    </dsp:sp>
    <dsp:sp modelId="{BA582E11-B619-46A4-B17F-061C0BE7D1F2}">
      <dsp:nvSpPr>
        <dsp:cNvPr id="0" name=""/>
        <dsp:cNvSpPr/>
      </dsp:nvSpPr>
      <dsp:spPr>
        <a:xfrm>
          <a:off x="2876921" y="4001982"/>
          <a:ext cx="1228829" cy="1139570"/>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bg1"/>
              </a:solidFill>
            </a:rPr>
            <a:t>Small</a:t>
          </a:r>
          <a:r>
            <a:rPr lang="en-US" sz="1400" kern="1200" dirty="0">
              <a:solidFill>
                <a:schemeClr val="tx1"/>
              </a:solidFill>
            </a:rPr>
            <a:t> </a:t>
          </a:r>
          <a:r>
            <a:rPr lang="en-US" sz="1400" kern="1200" dirty="0">
              <a:solidFill>
                <a:schemeClr val="bg1"/>
              </a:solidFill>
            </a:rPr>
            <a:t>Purchases</a:t>
          </a:r>
        </a:p>
      </dsp:txBody>
      <dsp:txXfrm>
        <a:off x="3056879" y="4168868"/>
        <a:ext cx="868913" cy="805798"/>
      </dsp:txXfrm>
    </dsp:sp>
    <dsp:sp modelId="{40BCC8E8-7CC0-41EC-9EE9-8EBF635FF31A}">
      <dsp:nvSpPr>
        <dsp:cNvPr id="0" name=""/>
        <dsp:cNvSpPr/>
      </dsp:nvSpPr>
      <dsp:spPr>
        <a:xfrm rot="9000000">
          <a:off x="2825091" y="3151280"/>
          <a:ext cx="984027" cy="23545"/>
        </a:xfrm>
        <a:custGeom>
          <a:avLst/>
          <a:gdLst/>
          <a:ahLst/>
          <a:cxnLst/>
          <a:rect l="0" t="0" r="0" b="0"/>
          <a:pathLst>
            <a:path>
              <a:moveTo>
                <a:pt x="0" y="11772"/>
              </a:moveTo>
              <a:lnTo>
                <a:pt x="984027"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92504" y="3138451"/>
        <a:ext cx="49201" cy="49201"/>
      </dsp:txXfrm>
    </dsp:sp>
    <dsp:sp modelId="{77FE2A23-8BD5-444E-A08C-B629A1AB5A56}">
      <dsp:nvSpPr>
        <dsp:cNvPr id="0" name=""/>
        <dsp:cNvSpPr/>
      </dsp:nvSpPr>
      <dsp:spPr>
        <a:xfrm>
          <a:off x="1861375" y="3113944"/>
          <a:ext cx="1098400" cy="1144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Sole </a:t>
          </a:r>
          <a:r>
            <a:rPr lang="en-US" sz="1500" kern="1200" dirty="0">
              <a:latin typeface="Calibri"/>
              <a:ea typeface="+mn-ea"/>
              <a:cs typeface="+mn-cs"/>
            </a:rPr>
            <a:t>Source</a:t>
          </a:r>
        </a:p>
      </dsp:txBody>
      <dsp:txXfrm>
        <a:off x="2022232" y="3281623"/>
        <a:ext cx="776686" cy="809628"/>
      </dsp:txXfrm>
    </dsp:sp>
    <dsp:sp modelId="{FC23FA1D-528D-48F7-A1DF-C5D310C6037A}">
      <dsp:nvSpPr>
        <dsp:cNvPr id="0" name=""/>
        <dsp:cNvSpPr/>
      </dsp:nvSpPr>
      <dsp:spPr>
        <a:xfrm rot="11400000">
          <a:off x="2748893" y="2454680"/>
          <a:ext cx="936303" cy="23545"/>
        </a:xfrm>
        <a:custGeom>
          <a:avLst/>
          <a:gdLst/>
          <a:ahLst/>
          <a:cxnLst/>
          <a:rect l="0" t="0" r="0" b="0"/>
          <a:pathLst>
            <a:path>
              <a:moveTo>
                <a:pt x="0" y="11772"/>
              </a:moveTo>
              <a:lnTo>
                <a:pt x="936303"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193637" y="2443045"/>
        <a:ext cx="46815" cy="46815"/>
      </dsp:txXfrm>
    </dsp:sp>
    <dsp:sp modelId="{FA2293D3-BB00-47ED-9655-E1DEFD9D3A88}">
      <dsp:nvSpPr>
        <dsp:cNvPr id="0" name=""/>
        <dsp:cNvSpPr/>
      </dsp:nvSpPr>
      <dsp:spPr>
        <a:xfrm>
          <a:off x="1560543" y="1666623"/>
          <a:ext cx="1204270" cy="12278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Emergency</a:t>
          </a:r>
        </a:p>
      </dsp:txBody>
      <dsp:txXfrm>
        <a:off x="1736904" y="1846435"/>
        <a:ext cx="851548" cy="868208"/>
      </dsp:txXfrm>
    </dsp:sp>
    <dsp:sp modelId="{51E35FE8-DDC2-4031-8658-C5C7597D6F10}">
      <dsp:nvSpPr>
        <dsp:cNvPr id="0" name=""/>
        <dsp:cNvSpPr/>
      </dsp:nvSpPr>
      <dsp:spPr>
        <a:xfrm rot="13800000">
          <a:off x="3051929" y="1831805"/>
          <a:ext cx="990575" cy="23545"/>
        </a:xfrm>
        <a:custGeom>
          <a:avLst/>
          <a:gdLst/>
          <a:ahLst/>
          <a:cxnLst/>
          <a:rect l="0" t="0" r="0" b="0"/>
          <a:pathLst>
            <a:path>
              <a:moveTo>
                <a:pt x="0" y="11772"/>
              </a:moveTo>
              <a:lnTo>
                <a:pt x="990575" y="117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22453" y="1818813"/>
        <a:ext cx="49528" cy="49528"/>
      </dsp:txXfrm>
    </dsp:sp>
    <dsp:sp modelId="{39F70FC7-CF01-408A-9CCE-EED0BED5C782}">
      <dsp:nvSpPr>
        <dsp:cNvPr id="0" name=""/>
        <dsp:cNvSpPr/>
      </dsp:nvSpPr>
      <dsp:spPr>
        <a:xfrm>
          <a:off x="2328263" y="496005"/>
          <a:ext cx="1096415" cy="10964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Competitive Negotiations</a:t>
          </a:r>
        </a:p>
      </dsp:txBody>
      <dsp:txXfrm>
        <a:off x="2488829" y="656571"/>
        <a:ext cx="775283" cy="77528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4185"/>
          </a:xfrm>
          <a:prstGeom prst="rect">
            <a:avLst/>
          </a:prstGeom>
        </p:spPr>
        <p:txBody>
          <a:bodyPr vert="horz" lIns="92934" tIns="46468" rIns="92934" bIns="46468" rtlCol="0"/>
          <a:lstStyle>
            <a:lvl1pPr algn="l">
              <a:defRPr sz="1200"/>
            </a:lvl1pPr>
          </a:lstStyle>
          <a:p>
            <a:endParaRPr lang="en-US"/>
          </a:p>
        </p:txBody>
      </p:sp>
      <p:sp>
        <p:nvSpPr>
          <p:cNvPr id="3" name="Date Placeholder 2"/>
          <p:cNvSpPr>
            <a:spLocks noGrp="1"/>
          </p:cNvSpPr>
          <p:nvPr>
            <p:ph type="dt" sz="quarter" idx="1"/>
          </p:nvPr>
        </p:nvSpPr>
        <p:spPr>
          <a:xfrm>
            <a:off x="3956551" y="1"/>
            <a:ext cx="3026833" cy="464185"/>
          </a:xfrm>
          <a:prstGeom prst="rect">
            <a:avLst/>
          </a:prstGeom>
        </p:spPr>
        <p:txBody>
          <a:bodyPr vert="horz" lIns="92934" tIns="46468" rIns="92934" bIns="46468" rtlCol="0"/>
          <a:lstStyle>
            <a:lvl1pPr algn="r">
              <a:defRPr sz="1200"/>
            </a:lvl1pPr>
          </a:lstStyle>
          <a:p>
            <a:fld id="{B42145F4-A361-455F-B9F7-68B3704E8A5A}" type="datetimeFigureOut">
              <a:rPr lang="en-US" smtClean="0"/>
              <a:t>7/12/2019</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34" tIns="46468" rIns="92934" bIns="46468"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4"/>
            <a:ext cx="3026833" cy="464185"/>
          </a:xfrm>
          <a:prstGeom prst="rect">
            <a:avLst/>
          </a:prstGeom>
        </p:spPr>
        <p:txBody>
          <a:bodyPr vert="horz" lIns="92934" tIns="46468" rIns="92934" bIns="46468" rtlCol="0" anchor="b"/>
          <a:lstStyle>
            <a:lvl1pPr algn="r">
              <a:defRPr sz="1200"/>
            </a:lvl1pPr>
          </a:lstStyle>
          <a:p>
            <a:fld id="{1ADBB37D-FD1F-48AA-ABAD-8C098F9A6866}" type="slidenum">
              <a:rPr lang="en-US" smtClean="0"/>
              <a:t>‹#›</a:t>
            </a:fld>
            <a:endParaRPr lang="en-US"/>
          </a:p>
        </p:txBody>
      </p:sp>
    </p:spTree>
    <p:extLst>
      <p:ext uri="{BB962C8B-B14F-4D97-AF65-F5344CB8AC3E}">
        <p14:creationId xmlns:p14="http://schemas.microsoft.com/office/powerpoint/2010/main" val="259039557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4185"/>
          </a:xfrm>
          <a:prstGeom prst="rect">
            <a:avLst/>
          </a:prstGeom>
        </p:spPr>
        <p:txBody>
          <a:bodyPr vert="horz" lIns="92934" tIns="46468" rIns="92934" bIns="46468" rtlCol="0"/>
          <a:lstStyle>
            <a:lvl1pPr algn="l">
              <a:defRPr sz="1200"/>
            </a:lvl1pPr>
          </a:lstStyle>
          <a:p>
            <a:endParaRPr lang="en-US"/>
          </a:p>
        </p:txBody>
      </p:sp>
      <p:sp>
        <p:nvSpPr>
          <p:cNvPr id="3" name="Date Placeholder 2"/>
          <p:cNvSpPr>
            <a:spLocks noGrp="1"/>
          </p:cNvSpPr>
          <p:nvPr>
            <p:ph type="dt" idx="1"/>
          </p:nvPr>
        </p:nvSpPr>
        <p:spPr>
          <a:xfrm>
            <a:off x="3956551" y="1"/>
            <a:ext cx="3026833" cy="464185"/>
          </a:xfrm>
          <a:prstGeom prst="rect">
            <a:avLst/>
          </a:prstGeom>
        </p:spPr>
        <p:txBody>
          <a:bodyPr vert="horz" lIns="92934" tIns="46468" rIns="92934" bIns="46468" rtlCol="0"/>
          <a:lstStyle>
            <a:lvl1pPr algn="r">
              <a:defRPr sz="1200"/>
            </a:lvl1pPr>
          </a:lstStyle>
          <a:p>
            <a:fld id="{9BB529CF-1A12-468C-9748-3A6B3C47158B}" type="datetimeFigureOut">
              <a:rPr lang="en-US" smtClean="0"/>
              <a:t>7/12/2019</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34" tIns="46468" rIns="92934" bIns="46468"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34" tIns="46468" rIns="92934" bIns="464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34" tIns="46468" rIns="92934" bIns="46468"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34" tIns="46468" rIns="92934" bIns="46468" rtlCol="0" anchor="b"/>
          <a:lstStyle>
            <a:lvl1pPr algn="r">
              <a:defRPr sz="1200"/>
            </a:lvl1pPr>
          </a:lstStyle>
          <a:p>
            <a:fld id="{E7398950-DDF4-43DB-B2E4-642525FF1E12}" type="slidenum">
              <a:rPr lang="en-US" smtClean="0"/>
              <a:t>‹#›</a:t>
            </a:fld>
            <a:endParaRPr lang="en-US"/>
          </a:p>
        </p:txBody>
      </p:sp>
    </p:spTree>
    <p:extLst>
      <p:ext uri="{BB962C8B-B14F-4D97-AF65-F5344CB8AC3E}">
        <p14:creationId xmlns:p14="http://schemas.microsoft.com/office/powerpoint/2010/main" val="18757484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948107">
              <a:defRPr>
                <a:solidFill>
                  <a:schemeClr val="tx1"/>
                </a:solidFill>
                <a:latin typeface="Tahoma" panose="020B0604030504040204" pitchFamily="34" charset="0"/>
              </a:defRPr>
            </a:lvl1pPr>
            <a:lvl2pPr marL="750785" indent="-288762" defTabSz="948107">
              <a:defRPr>
                <a:solidFill>
                  <a:schemeClr val="tx1"/>
                </a:solidFill>
                <a:latin typeface="Tahoma" panose="020B0604030504040204" pitchFamily="34" charset="0"/>
              </a:defRPr>
            </a:lvl2pPr>
            <a:lvl3pPr marL="1155052" indent="-231010" defTabSz="948107">
              <a:defRPr>
                <a:solidFill>
                  <a:schemeClr val="tx1"/>
                </a:solidFill>
                <a:latin typeface="Tahoma" panose="020B0604030504040204" pitchFamily="34" charset="0"/>
              </a:defRPr>
            </a:lvl3pPr>
            <a:lvl4pPr marL="1617075" indent="-231010" defTabSz="948107">
              <a:defRPr>
                <a:solidFill>
                  <a:schemeClr val="tx1"/>
                </a:solidFill>
                <a:latin typeface="Tahoma" panose="020B0604030504040204" pitchFamily="34" charset="0"/>
              </a:defRPr>
            </a:lvl4pPr>
            <a:lvl5pPr marL="2079095" indent="-231010" defTabSz="948107">
              <a:defRPr>
                <a:solidFill>
                  <a:schemeClr val="tx1"/>
                </a:solidFill>
                <a:latin typeface="Tahoma" panose="020B0604030504040204" pitchFamily="34" charset="0"/>
              </a:defRPr>
            </a:lvl5pPr>
            <a:lvl6pPr marL="2541118" indent="-231010" defTabSz="948107" eaLnBrk="0" fontAlgn="base" hangingPunct="0">
              <a:spcBef>
                <a:spcPct val="0"/>
              </a:spcBef>
              <a:spcAft>
                <a:spcPct val="0"/>
              </a:spcAft>
              <a:defRPr>
                <a:solidFill>
                  <a:schemeClr val="tx1"/>
                </a:solidFill>
                <a:latin typeface="Tahoma" panose="020B0604030504040204" pitchFamily="34" charset="0"/>
              </a:defRPr>
            </a:lvl6pPr>
            <a:lvl7pPr marL="3003138" indent="-231010" defTabSz="948107" eaLnBrk="0" fontAlgn="base" hangingPunct="0">
              <a:spcBef>
                <a:spcPct val="0"/>
              </a:spcBef>
              <a:spcAft>
                <a:spcPct val="0"/>
              </a:spcAft>
              <a:defRPr>
                <a:solidFill>
                  <a:schemeClr val="tx1"/>
                </a:solidFill>
                <a:latin typeface="Tahoma" panose="020B0604030504040204" pitchFamily="34" charset="0"/>
              </a:defRPr>
            </a:lvl7pPr>
            <a:lvl8pPr marL="3465160" indent="-231010" defTabSz="948107" eaLnBrk="0" fontAlgn="base" hangingPunct="0">
              <a:spcBef>
                <a:spcPct val="0"/>
              </a:spcBef>
              <a:spcAft>
                <a:spcPct val="0"/>
              </a:spcAft>
              <a:defRPr>
                <a:solidFill>
                  <a:schemeClr val="tx1"/>
                </a:solidFill>
                <a:latin typeface="Tahoma" panose="020B0604030504040204" pitchFamily="34" charset="0"/>
              </a:defRPr>
            </a:lvl8pPr>
            <a:lvl9pPr marL="3927181" indent="-231010" defTabSz="948107" eaLnBrk="0" fontAlgn="base" hangingPunct="0">
              <a:spcBef>
                <a:spcPct val="0"/>
              </a:spcBef>
              <a:spcAft>
                <a:spcPct val="0"/>
              </a:spcAft>
              <a:defRPr>
                <a:solidFill>
                  <a:schemeClr val="tx1"/>
                </a:solidFill>
                <a:latin typeface="Tahoma" panose="020B0604030504040204" pitchFamily="34" charset="0"/>
              </a:defRPr>
            </a:lvl9pPr>
          </a:lstStyle>
          <a:p>
            <a:fld id="{C7E89BFF-78F0-4341-981A-E22E11059AE4}" type="slidenum">
              <a:rPr lang="en-US" altLang="en-US">
                <a:latin typeface="Times New Roman" panose="02020603050405020304" pitchFamily="18" charset="0"/>
              </a:rPr>
              <a:pPr/>
              <a:t>1</a:t>
            </a:fld>
            <a:endParaRPr lang="en-US" altLang="en-US">
              <a:latin typeface="Times New Roman" panose="02020603050405020304" pitchFamily="18" charset="0"/>
            </a:endParaRPr>
          </a:p>
        </p:txBody>
      </p:sp>
      <p:sp>
        <p:nvSpPr>
          <p:cNvPr id="37891" name="Rectangle 2"/>
          <p:cNvSpPr>
            <a:spLocks noGrp="1" noChangeArrowheads="1"/>
          </p:cNvSpPr>
          <p:nvPr>
            <p:ph type="body" idx="1"/>
          </p:nvPr>
        </p:nvSpPr>
        <p:spPr>
          <a:noFill/>
        </p:spPr>
        <p:txBody>
          <a:bodyPr/>
          <a:lstStyle/>
          <a:p>
            <a:endParaRPr lang="en-US" altLang="en-US" dirty="0"/>
          </a:p>
          <a:p>
            <a:r>
              <a:rPr lang="en-US" altLang="en-US" baseline="0" dirty="0"/>
              <a:t>Welcome to our 3</a:t>
            </a:r>
            <a:r>
              <a:rPr lang="en-US" altLang="en-US" baseline="30000" dirty="0"/>
              <a:t>rd</a:t>
            </a:r>
            <a:r>
              <a:rPr lang="en-US" altLang="en-US" baseline="0" dirty="0"/>
              <a:t> webinar on Act 41 and the changes to the SC Consolidated Procurement Code.</a:t>
            </a:r>
          </a:p>
          <a:p>
            <a:endParaRPr lang="en-US" altLang="en-US" baseline="0" dirty="0"/>
          </a:p>
          <a:p>
            <a:r>
              <a:rPr lang="en-US" altLang="en-US" baseline="0" dirty="0"/>
              <a:t>I’m John White, Materials Management Officer for the State of South Carolina. </a:t>
            </a:r>
          </a:p>
          <a:p>
            <a:endParaRPr lang="en-US" altLang="en-US" baseline="0" dirty="0"/>
          </a:p>
          <a:p>
            <a:r>
              <a:rPr lang="en-US" altLang="en-US" baseline="0" dirty="0"/>
              <a:t>Today we will be discussing new Protest Procedures – </a:t>
            </a:r>
            <a:r>
              <a:rPr lang="en-US" altLang="en-US" strike="sngStrike" baseline="0" dirty="0"/>
              <a:t>Section 11-35-4210 </a:t>
            </a:r>
            <a:r>
              <a:rPr lang="en-US" altLang="en-US" baseline="0" dirty="0"/>
              <a:t>and changes to the public access to procurement information requirements – </a:t>
            </a:r>
            <a:r>
              <a:rPr lang="en-US" altLang="en-US" strike="sngStrike" baseline="0" dirty="0">
                <a:solidFill>
                  <a:srgbClr val="FF0000"/>
                </a:solidFill>
              </a:rPr>
              <a:t>Section 11-45-410</a:t>
            </a:r>
            <a:r>
              <a:rPr lang="en-US" altLang="en-US" baseline="0" dirty="0"/>
              <a:t>.   </a:t>
            </a:r>
          </a:p>
          <a:p>
            <a:endParaRPr lang="en-US" altLang="en-US" baseline="0" dirty="0"/>
          </a:p>
          <a:p>
            <a:r>
              <a:rPr lang="en-US" altLang="en-US" baseline="0" dirty="0"/>
              <a:t>Before we get started, We need to address a couple of preliminary matters.</a:t>
            </a:r>
          </a:p>
          <a:p>
            <a:endParaRPr lang="en-US" altLang="en-US" baseline="0" dirty="0"/>
          </a:p>
          <a:p>
            <a:r>
              <a:rPr lang="en-US" altLang="en-US" baseline="0" dirty="0"/>
              <a:t>First, keep in mind that these procedures only apply to solicitations issued after May 13, 2019. For solicitations issued on or before that date, use the procedures you have used over the past ten plus years</a:t>
            </a:r>
          </a:p>
          <a:p>
            <a:endParaRPr lang="en-US" altLang="en-US" baseline="0" dirty="0"/>
          </a:p>
          <a:p>
            <a:endParaRPr lang="en-US" altLang="en-US" baseline="0" dirty="0"/>
          </a:p>
          <a:p>
            <a:endParaRPr lang="en-US" altLang="en-US" baseline="0" dirty="0"/>
          </a:p>
          <a:p>
            <a:endParaRPr lang="en-US" altLang="en-US" dirty="0"/>
          </a:p>
          <a:p>
            <a:endParaRPr lang="en-US" altLang="en-US" dirty="0"/>
          </a:p>
        </p:txBody>
      </p:sp>
      <p:sp>
        <p:nvSpPr>
          <p:cNvPr id="37892" name="Rectangle 3"/>
          <p:cNvSpPr>
            <a:spLocks noGrp="1" noRot="1" noChangeAspect="1" noChangeArrowheads="1" noTextEdit="1"/>
          </p:cNvSpPr>
          <p:nvPr>
            <p:ph type="sldImg"/>
          </p:nvPr>
        </p:nvSpPr>
        <p:spPr>
          <a:xfrm>
            <a:off x="1179513" y="700088"/>
            <a:ext cx="4625975" cy="3470275"/>
          </a:xfrm>
          <a:ln cap="flat"/>
        </p:spPr>
      </p:sp>
    </p:spTree>
    <p:extLst>
      <p:ext uri="{BB962C8B-B14F-4D97-AF65-F5344CB8AC3E}">
        <p14:creationId xmlns:p14="http://schemas.microsoft.com/office/powerpoint/2010/main" val="239360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Ajax timely filed a notice of intent to protest</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And Ajax subsequently files its protest setting forth with particularity its grounds of protest at 12:01 AM July 25 </a:t>
            </a:r>
          </a:p>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The Protest is untimely</a:t>
            </a:r>
          </a:p>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And the award goes final at the stroke of midnight on the morning of the 25th</a:t>
            </a:r>
          </a:p>
          <a:p>
            <a:endParaRPr lang="en-US" dirty="0"/>
          </a:p>
        </p:txBody>
      </p:sp>
      <p:sp>
        <p:nvSpPr>
          <p:cNvPr id="4" name="Date Placeholder 3"/>
          <p:cNvSpPr>
            <a:spLocks noGrp="1"/>
          </p:cNvSpPr>
          <p:nvPr>
            <p:ph type="dt" idx="1"/>
          </p:nvPr>
        </p:nvSpPr>
        <p:spPr/>
        <p:txBody>
          <a:bodyPr/>
          <a:lstStyle/>
          <a:p>
            <a:fld id="{2B5B26FE-DD5F-44AC-88E9-FD57FAD1FBE7}"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10</a:t>
            </a:fld>
            <a:endParaRPr lang="en-US"/>
          </a:p>
        </p:txBody>
      </p:sp>
    </p:spTree>
    <p:extLst>
      <p:ext uri="{BB962C8B-B14F-4D97-AF65-F5344CB8AC3E}">
        <p14:creationId xmlns:p14="http://schemas.microsoft.com/office/powerpoint/2010/main" val="1607395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12205">
              <a:buFont typeface="Arial" panose="020B0604020202020204" pitchFamily="34" charset="0"/>
              <a:buNone/>
            </a:pPr>
            <a:r>
              <a:rPr lang="en-US" dirty="0">
                <a:solidFill>
                  <a:prstClr val="black"/>
                </a:solidFill>
              </a:rPr>
              <a:t>New to construction, but not the procurement of supplies, services, and IT, is the posting of a Notice of Award. In the past, you always posted a notice of intent to award for construction contracts in excess of $50K, Now</a:t>
            </a:r>
          </a:p>
          <a:p>
            <a:pPr marL="0" indent="0" defTabSz="912205">
              <a:buFont typeface="Arial" panose="020B0604020202020204" pitchFamily="34" charset="0"/>
              <a:buNone/>
            </a:pPr>
            <a:endParaRPr lang="en-US" dirty="0">
              <a:solidFill>
                <a:prstClr val="black"/>
              </a:solidFill>
            </a:endParaRPr>
          </a:p>
          <a:p>
            <a:pPr marL="171039" indent="-171039" defTabSz="912205">
              <a:buFont typeface="Arial" panose="020B0604020202020204" pitchFamily="34" charset="0"/>
              <a:buChar char="•"/>
            </a:pPr>
            <a:r>
              <a:rPr lang="en-US" dirty="0">
                <a:solidFill>
                  <a:prstClr val="black"/>
                </a:solidFill>
              </a:rPr>
              <a:t>For Contracts &gt; $50K up to $100K you post a Notice of Award statement, not an intent to award. </a:t>
            </a:r>
          </a:p>
          <a:p>
            <a:pPr marL="171039" indent="-171039" defTabSz="912205">
              <a:buFont typeface="Arial" panose="020B0604020202020204" pitchFamily="34" charset="0"/>
              <a:buChar char="•"/>
            </a:pPr>
            <a:endParaRPr lang="en-US" dirty="0">
              <a:solidFill>
                <a:prstClr val="black"/>
              </a:solidFill>
            </a:endParaRPr>
          </a:p>
          <a:p>
            <a:pPr marL="171039" indent="-171039" defTabSz="912205">
              <a:buFont typeface="Arial" panose="020B0604020202020204" pitchFamily="34" charset="0"/>
              <a:buChar char="•"/>
            </a:pPr>
            <a:r>
              <a:rPr lang="en-US" dirty="0">
                <a:solidFill>
                  <a:prstClr val="black"/>
                </a:solidFill>
              </a:rPr>
              <a:t>For Contracts &gt; $100K you still post a Notice of intent to award – </a:t>
            </a:r>
            <a:endParaRPr lang="en-US" dirty="0"/>
          </a:p>
        </p:txBody>
      </p:sp>
      <p:sp>
        <p:nvSpPr>
          <p:cNvPr id="4" name="Date Placeholder 3"/>
          <p:cNvSpPr>
            <a:spLocks noGrp="1"/>
          </p:cNvSpPr>
          <p:nvPr>
            <p:ph type="dt" idx="1"/>
          </p:nvPr>
        </p:nvSpPr>
        <p:spPr/>
        <p:txBody>
          <a:bodyPr/>
          <a:lstStyle/>
          <a:p>
            <a:fld id="{46A9A77C-6106-433F-8064-899501A9C514}"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11</a:t>
            </a:fld>
            <a:endParaRPr lang="en-US"/>
          </a:p>
        </p:txBody>
      </p:sp>
    </p:spTree>
    <p:extLst>
      <p:ext uri="{BB962C8B-B14F-4D97-AF65-F5344CB8AC3E}">
        <p14:creationId xmlns:p14="http://schemas.microsoft.com/office/powerpoint/2010/main" val="3649778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Again using the calendar to illustrate,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Exceptional U post a Notice of Award a $90,000 contract to Paris on the 9</a:t>
            </a:r>
            <a:r>
              <a:rPr lang="en-US" baseline="30000" dirty="0">
                <a:solidFill>
                  <a:prstClr val="black"/>
                </a:solidFill>
              </a:rPr>
              <a:t>th</a:t>
            </a:r>
            <a:r>
              <a:rPr lang="en-US" dirty="0">
                <a:solidFill>
                  <a:prstClr val="black"/>
                </a:solidFill>
              </a:rPr>
              <a:t>. At that point in time, the Contract goes into effect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 This means that the contractor can immediately start performance under the contract without waiting for the protest period to end</a:t>
            </a:r>
            <a:endParaRPr lang="en-US" dirty="0"/>
          </a:p>
          <a:p>
            <a:endParaRPr lang="en-US" dirty="0">
              <a:solidFill>
                <a:prstClr val="black"/>
              </a:solidFill>
            </a:endParaRPr>
          </a:p>
          <a:p>
            <a:r>
              <a:rPr lang="en-US" dirty="0">
                <a:solidFill>
                  <a:prstClr val="black"/>
                </a:solidFill>
              </a:rPr>
              <a:t>However, an aggrieved bidder may still protest in accordance with the forgoing protest procedures</a:t>
            </a:r>
          </a:p>
        </p:txBody>
      </p:sp>
      <p:sp>
        <p:nvSpPr>
          <p:cNvPr id="4" name="Date Placeholder 3"/>
          <p:cNvSpPr>
            <a:spLocks noGrp="1"/>
          </p:cNvSpPr>
          <p:nvPr>
            <p:ph type="dt" idx="1"/>
          </p:nvPr>
        </p:nvSpPr>
        <p:spPr/>
        <p:txBody>
          <a:bodyPr/>
          <a:lstStyle/>
          <a:p>
            <a:fld id="{F1F33825-3EEE-4B79-A47B-3996DCEE7E47}"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12</a:t>
            </a:fld>
            <a:endParaRPr lang="en-US"/>
          </a:p>
        </p:txBody>
      </p:sp>
    </p:spTree>
    <p:extLst>
      <p:ext uri="{BB962C8B-B14F-4D97-AF65-F5344CB8AC3E}">
        <p14:creationId xmlns:p14="http://schemas.microsoft.com/office/powerpoint/2010/main" val="2873578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on the 9</a:t>
            </a:r>
            <a:r>
              <a:rPr lang="en-US" baseline="30000" dirty="0"/>
              <a:t>th</a:t>
            </a:r>
            <a:r>
              <a:rPr lang="en-US" dirty="0"/>
              <a:t>, Exceptional U post a Notice of Intent to Award a $110,000 contract to Menelaus. In this case the award does not go final until the stroke of midnight the morning of the day immediately after the 7</a:t>
            </a:r>
            <a:r>
              <a:rPr lang="en-US" baseline="30000" dirty="0"/>
              <a:t>th</a:t>
            </a:r>
            <a:r>
              <a:rPr lang="en-US" dirty="0"/>
              <a:t> business day, assuming no one files a notice of intent to protest. </a:t>
            </a:r>
          </a:p>
        </p:txBody>
      </p:sp>
      <p:sp>
        <p:nvSpPr>
          <p:cNvPr id="4" name="Date Placeholder 3"/>
          <p:cNvSpPr>
            <a:spLocks noGrp="1"/>
          </p:cNvSpPr>
          <p:nvPr>
            <p:ph type="dt" idx="1"/>
          </p:nvPr>
        </p:nvSpPr>
        <p:spPr/>
        <p:txBody>
          <a:bodyPr/>
          <a:lstStyle/>
          <a:p>
            <a:fld id="{DAC92890-4A5E-4667-BF5B-6AA393FCBF7B}"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13</a:t>
            </a:fld>
            <a:endParaRPr lang="en-US"/>
          </a:p>
        </p:txBody>
      </p:sp>
    </p:spTree>
    <p:extLst>
      <p:ext uri="{BB962C8B-B14F-4D97-AF65-F5344CB8AC3E}">
        <p14:creationId xmlns:p14="http://schemas.microsoft.com/office/powerpoint/2010/main" val="368291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illustrate a couple of last points. When the last day for an aggrieved party to take action falls on a Friday or the day before a holiday, and that party fails to timely take action, the award still goes final immediately at the beginning of the next day even if it is a Saturday or holiday. </a:t>
            </a:r>
          </a:p>
        </p:txBody>
      </p:sp>
      <p:sp>
        <p:nvSpPr>
          <p:cNvPr id="4" name="Date Placeholder 3"/>
          <p:cNvSpPr>
            <a:spLocks noGrp="1"/>
          </p:cNvSpPr>
          <p:nvPr>
            <p:ph type="dt" idx="1"/>
          </p:nvPr>
        </p:nvSpPr>
        <p:spPr/>
        <p:txBody>
          <a:bodyPr/>
          <a:lstStyle/>
          <a:p>
            <a:fld id="{DAC92890-4A5E-4667-BF5B-6AA393FCBF7B}"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14</a:t>
            </a:fld>
            <a:endParaRPr lang="en-US"/>
          </a:p>
        </p:txBody>
      </p:sp>
    </p:spTree>
    <p:extLst>
      <p:ext uri="{BB962C8B-B14F-4D97-AF65-F5344CB8AC3E}">
        <p14:creationId xmlns:p14="http://schemas.microsoft.com/office/powerpoint/2010/main" val="2814214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Act 41 did not change the rule that if the last day to take action falls on a Weekend or holiday, a party has until the end of the following business day to take that action. However, no longer is the end of that business day 5PM, it is at the stoke of midnight at the end of the day.</a:t>
            </a:r>
          </a:p>
          <a:p>
            <a:endParaRPr lang="en-US" dirty="0"/>
          </a:p>
          <a:p>
            <a:r>
              <a:rPr lang="en-US" dirty="0"/>
              <a:t>Let’s illustrate:</a:t>
            </a:r>
          </a:p>
          <a:p>
            <a:endParaRPr lang="en-US" dirty="0"/>
          </a:p>
          <a:p>
            <a:r>
              <a:rPr lang="en-US" dirty="0"/>
              <a:t>In this case you post a Notice of Intent to Award to Agamemnon on July 12.</a:t>
            </a:r>
          </a:p>
          <a:p>
            <a:endParaRPr lang="en-US" dirty="0"/>
          </a:p>
          <a:p>
            <a:r>
              <a:rPr lang="en-US" dirty="0"/>
              <a:t>Priam timely files a notice of intent to protest but the deadline to perfect that protest falls on Saturday the 27</a:t>
            </a:r>
            <a:r>
              <a:rPr lang="en-US" baseline="30000" dirty="0"/>
              <a:t>th</a:t>
            </a:r>
            <a:r>
              <a:rPr lang="en-US" dirty="0"/>
              <a:t> </a:t>
            </a:r>
          </a:p>
          <a:p>
            <a:endParaRPr lang="en-US" dirty="0"/>
          </a:p>
          <a:p>
            <a:r>
              <a:rPr lang="en-US" dirty="0"/>
              <a:t>Priam does not get around to filing its statement of protest until 11:59 PM on July 29.</a:t>
            </a:r>
          </a:p>
          <a:p>
            <a:endParaRPr lang="en-US" dirty="0"/>
          </a:p>
          <a:p>
            <a:r>
              <a:rPr lang="en-US"/>
              <a:t>Priam’s </a:t>
            </a:r>
            <a:r>
              <a:rPr lang="en-US" dirty="0"/>
              <a:t>protest is timely.</a:t>
            </a:r>
          </a:p>
        </p:txBody>
      </p:sp>
      <p:sp>
        <p:nvSpPr>
          <p:cNvPr id="4" name="Date Placeholder 3"/>
          <p:cNvSpPr>
            <a:spLocks noGrp="1"/>
          </p:cNvSpPr>
          <p:nvPr>
            <p:ph type="dt" idx="1"/>
          </p:nvPr>
        </p:nvSpPr>
        <p:spPr/>
        <p:txBody>
          <a:bodyPr/>
          <a:lstStyle/>
          <a:p>
            <a:fld id="{9EC048D5-DA9B-4B99-9165-1CA17539D48E}"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15</a:t>
            </a:fld>
            <a:endParaRPr lang="en-US"/>
          </a:p>
        </p:txBody>
      </p:sp>
    </p:spTree>
    <p:extLst>
      <p:ext uri="{BB962C8B-B14F-4D97-AF65-F5344CB8AC3E}">
        <p14:creationId xmlns:p14="http://schemas.microsoft.com/office/powerpoint/2010/main" val="154909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57C2AFBB-7D88-4C68-963A-D95D13C34E50}"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16</a:t>
            </a:fld>
            <a:endParaRPr lang="en-US"/>
          </a:p>
        </p:txBody>
      </p:sp>
    </p:spTree>
    <p:extLst>
      <p:ext uri="{BB962C8B-B14F-4D97-AF65-F5344CB8AC3E}">
        <p14:creationId xmlns:p14="http://schemas.microsoft.com/office/powerpoint/2010/main" val="23521547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205">
              <a:defRPr/>
            </a:pPr>
            <a:r>
              <a:rPr lang="en-US" dirty="0"/>
              <a:t>Act 41 makes three changes regarding public access to procurement information</a:t>
            </a:r>
          </a:p>
          <a:p>
            <a:pPr defTabSz="912205">
              <a:defRPr/>
            </a:pPr>
            <a:endParaRPr lang="en-US" dirty="0"/>
          </a:p>
          <a:p>
            <a:pPr defTabSz="912205">
              <a:defRPr/>
            </a:pPr>
            <a:r>
              <a:rPr lang="en-US" dirty="0"/>
              <a:t>The first regards confidential solicitation documents - On occasion, the State has issued solicitations that reference documents posted on the internet and available to prospective offerors only after they sign a nondisclosure agreement. Act 41 expressly authorizes this practice, provided the information is otherwise exempt from disclosure by law.</a:t>
            </a:r>
          </a:p>
          <a:p>
            <a:endParaRPr lang="en-US" dirty="0"/>
          </a:p>
          <a:p>
            <a:endParaRPr lang="en-US" dirty="0"/>
          </a:p>
          <a:p>
            <a:r>
              <a:rPr lang="en-US" dirty="0"/>
              <a:t>The second change directs the SFAA Board to adopt regulations governing the disposition of procurement documents where no award is made – Many of you should have already seen a draft of proposed regulations which includes provisions related to this issue. Further training on this item must wait until regulations on this subject are final.</a:t>
            </a:r>
          </a:p>
          <a:p>
            <a:endParaRPr lang="en-US" dirty="0"/>
          </a:p>
          <a:p>
            <a:r>
              <a:rPr lang="en-US" dirty="0"/>
              <a:t>The third change, the one you need to be most aware of, facilitates the bid protest process. Regulation 19-445.2010(A) requires the release of procurement documents within ten days after receiving a request. Act 41 moves this requirement to the Procurement Code and shortens the time to make documents available to five days</a:t>
            </a:r>
          </a:p>
          <a:p>
            <a:endParaRPr lang="en-US" dirty="0"/>
          </a:p>
          <a:p>
            <a:pPr marL="627141" lvl="1" indent="-171039">
              <a:buFont typeface="Arial" panose="020B0604020202020204" pitchFamily="34" charset="0"/>
              <a:buChar char="•"/>
            </a:pPr>
            <a:endParaRPr lang="en-US" dirty="0"/>
          </a:p>
          <a:p>
            <a:endParaRPr lang="en-US" dirty="0"/>
          </a:p>
        </p:txBody>
      </p:sp>
      <p:sp>
        <p:nvSpPr>
          <p:cNvPr id="4" name="Date Placeholder 3"/>
          <p:cNvSpPr>
            <a:spLocks noGrp="1"/>
          </p:cNvSpPr>
          <p:nvPr>
            <p:ph type="dt" idx="1"/>
          </p:nvPr>
        </p:nvSpPr>
        <p:spPr/>
        <p:txBody>
          <a:bodyPr/>
          <a:lstStyle/>
          <a:p>
            <a:fld id="{AA03265E-D1D2-4633-9317-8D86513B4D7C}"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17</a:t>
            </a:fld>
            <a:endParaRPr lang="en-US"/>
          </a:p>
        </p:txBody>
      </p:sp>
    </p:spTree>
    <p:extLst>
      <p:ext uri="{BB962C8B-B14F-4D97-AF65-F5344CB8AC3E}">
        <p14:creationId xmlns:p14="http://schemas.microsoft.com/office/powerpoint/2010/main" val="2616768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our example with Ajax, Ajax submits a request for documents on July 10, the day after the notice of intent to award to Hercules is posted. </a:t>
            </a:r>
          </a:p>
          <a:p>
            <a:endParaRPr lang="en-US" dirty="0"/>
          </a:p>
          <a:p>
            <a:r>
              <a:rPr lang="en-US" dirty="0"/>
              <a:t>Exceptional U must make the documents available for viewing on or before July 15.</a:t>
            </a:r>
          </a:p>
          <a:p>
            <a:endParaRPr lang="en-US" dirty="0"/>
          </a:p>
          <a:p>
            <a:r>
              <a:rPr lang="en-US" dirty="0"/>
              <a:t>Other factors to consider regarding providing documents under this provision are:</a:t>
            </a:r>
          </a:p>
          <a:p>
            <a:endParaRPr lang="en-US" dirty="0"/>
          </a:p>
          <a:p>
            <a:pPr marL="627141" lvl="1" indent="-171039">
              <a:buFont typeface="Arial" panose="020B0604020202020204" pitchFamily="34" charset="0"/>
              <a:buChar char="•"/>
            </a:pPr>
            <a:r>
              <a:rPr lang="en-US" dirty="0"/>
              <a:t>The procurement officer is responsible for providing the response</a:t>
            </a:r>
          </a:p>
          <a:p>
            <a:pPr marL="627141" lvl="1" indent="-171039">
              <a:buFont typeface="Arial" panose="020B0604020202020204" pitchFamily="34" charset="0"/>
              <a:buChar char="•"/>
            </a:pPr>
            <a:endParaRPr lang="en-US" dirty="0"/>
          </a:p>
          <a:p>
            <a:pPr marL="627141" lvl="1" indent="-171039">
              <a:buFont typeface="Arial" panose="020B0604020202020204" pitchFamily="34" charset="0"/>
              <a:buChar char="•"/>
            </a:pPr>
            <a:r>
              <a:rPr lang="en-US" dirty="0"/>
              <a:t>The scope of the obligation under this provision is to provide all documents directly connected to the procurement activity and not otherwise exempt.</a:t>
            </a:r>
          </a:p>
          <a:p>
            <a:pPr marL="627141" lvl="1" indent="-171039">
              <a:buFont typeface="Arial" panose="020B0604020202020204" pitchFamily="34" charset="0"/>
              <a:buChar char="•"/>
            </a:pPr>
            <a:endParaRPr lang="en-US" dirty="0"/>
          </a:p>
          <a:p>
            <a:pPr marL="627141" lvl="1" indent="-171039">
              <a:buFont typeface="Arial" panose="020B0604020202020204" pitchFamily="34" charset="0"/>
              <a:buChar char="•"/>
            </a:pPr>
            <a:r>
              <a:rPr lang="en-US" dirty="0"/>
              <a:t>This provision only applies to a written request from an actual bidder, and only if the request is received after the award is posted but before the award becomes final</a:t>
            </a:r>
          </a:p>
          <a:p>
            <a:pPr marL="627141" lvl="1" indent="-171039">
              <a:buFont typeface="Arial" panose="020B0604020202020204" pitchFamily="34" charset="0"/>
              <a:buChar char="•"/>
            </a:pPr>
            <a:endParaRPr lang="en-US" dirty="0"/>
          </a:p>
          <a:p>
            <a:pPr marL="627141" lvl="1" indent="-171039">
              <a:buFont typeface="Arial" panose="020B0604020202020204" pitchFamily="34" charset="0"/>
              <a:buChar char="•"/>
            </a:pPr>
            <a:r>
              <a:rPr lang="en-US" dirty="0"/>
              <a:t>To meet this obligation, the procurement officer should have the procurement file organized and ready for production at the time the notice of award or intent to award is posted.</a:t>
            </a:r>
          </a:p>
          <a:p>
            <a:pPr marL="627141" lvl="1" indent="-171039">
              <a:buFont typeface="Arial" panose="020B0604020202020204" pitchFamily="34" charset="0"/>
              <a:buChar char="•"/>
            </a:pPr>
            <a:endParaRPr lang="en-US" dirty="0"/>
          </a:p>
          <a:p>
            <a:pPr marL="627141" lvl="1" indent="-171039">
              <a:buFont typeface="Arial" panose="020B0604020202020204" pitchFamily="34" charset="0"/>
              <a:buChar char="•"/>
            </a:pPr>
            <a:endParaRPr lang="en-US" dirty="0"/>
          </a:p>
          <a:p>
            <a:pPr marL="0" lvl="0" indent="-1098">
              <a:buFont typeface="Arial" panose="020B0604020202020204" pitchFamily="34" charset="0"/>
              <a:buNone/>
            </a:pPr>
            <a:endParaRPr lang="en-US" dirty="0"/>
          </a:p>
          <a:p>
            <a:endParaRPr lang="en-US" dirty="0"/>
          </a:p>
        </p:txBody>
      </p:sp>
      <p:sp>
        <p:nvSpPr>
          <p:cNvPr id="4" name="Date Placeholder 3"/>
          <p:cNvSpPr>
            <a:spLocks noGrp="1"/>
          </p:cNvSpPr>
          <p:nvPr>
            <p:ph type="dt" idx="1"/>
          </p:nvPr>
        </p:nvSpPr>
        <p:spPr/>
        <p:txBody>
          <a:bodyPr/>
          <a:lstStyle/>
          <a:p>
            <a:fld id="{5782BD81-1998-4E9D-B3DE-44BD57EAE52A}"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18</a:t>
            </a:fld>
            <a:endParaRPr lang="en-US"/>
          </a:p>
        </p:txBody>
      </p:sp>
    </p:spTree>
    <p:extLst>
      <p:ext uri="{BB962C8B-B14F-4D97-AF65-F5344CB8AC3E}">
        <p14:creationId xmlns:p14="http://schemas.microsoft.com/office/powerpoint/2010/main" val="22868216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any additional questions?</a:t>
            </a:r>
          </a:p>
          <a:p>
            <a:endParaRPr lang="en-US" dirty="0"/>
          </a:p>
          <a:p>
            <a:r>
              <a:rPr lang="en-US" dirty="0"/>
              <a:t>Thank you for attending our webinar and do not forget our </a:t>
            </a:r>
            <a:r>
              <a:rPr lang="en-US"/>
              <a:t>upcoming webinars.</a:t>
            </a:r>
            <a:endParaRPr lang="en-US" dirty="0"/>
          </a:p>
        </p:txBody>
      </p:sp>
      <p:sp>
        <p:nvSpPr>
          <p:cNvPr id="4" name="Slide Number Placeholder 3"/>
          <p:cNvSpPr>
            <a:spLocks noGrp="1"/>
          </p:cNvSpPr>
          <p:nvPr>
            <p:ph type="sldNum" sz="quarter" idx="10"/>
          </p:nvPr>
        </p:nvSpPr>
        <p:spPr/>
        <p:txBody>
          <a:bodyPr/>
          <a:lstStyle/>
          <a:p>
            <a:fld id="{B4B0B992-644D-43C5-9FE1-A7D619579214}" type="slidenum">
              <a:rPr lang="en-US" altLang="en-US" smtClean="0"/>
              <a:pPr/>
              <a:t>19</a:t>
            </a:fld>
            <a:endParaRPr lang="en-US" altLang="en-US"/>
          </a:p>
        </p:txBody>
      </p:sp>
    </p:spTree>
    <p:extLst>
      <p:ext uri="{BB962C8B-B14F-4D97-AF65-F5344CB8AC3E}">
        <p14:creationId xmlns:p14="http://schemas.microsoft.com/office/powerpoint/2010/main" val="28993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Second, to understand aspects of the changes in the protest procedures and public access to procurement information, we need to have an understanding of a couple of definitions:</a:t>
            </a:r>
          </a:p>
          <a:p>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‘Days’ means calendar days” – A Calendar day runs from midnight to midnight</a:t>
            </a:r>
          </a:p>
          <a:p>
            <a:pPr marL="171450"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‘Business day’ means a day that is neither a Saturday, Sunday, nor a state or federal holiday – a business day also runs from midnight to midnight.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is a change from the historic position of the Procurement Review Panel that a business day ends at 5 PM. That position was taken at a time when the Procurement Code did not include a definition of “business day”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Act 41 adds such a definition and that definition does not a state a time upon which a business day begins or ends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Unlike “business day,” the Code previously include a definition of “day” which did not state a time upon which a day ends. Since the definition did not state such a time, the Panel has taken the position that a day ends at midnight. To remain consistent with its position concerning when a “day” ends, the Panel would have to conclude under the new definition of “business day” that a business day also ends at midnight.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Additional research indicates that courts take a similar approach</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indent="-171450">
              <a:buFont typeface="Arial" panose="020B0604020202020204" pitchFamily="34" charset="0"/>
              <a:buChar char="•"/>
            </a:pPr>
            <a:endParaRPr lang="en-US" dirty="0"/>
          </a:p>
        </p:txBody>
      </p:sp>
      <p:sp>
        <p:nvSpPr>
          <p:cNvPr id="4" name="Date Placeholder 3"/>
          <p:cNvSpPr>
            <a:spLocks noGrp="1"/>
          </p:cNvSpPr>
          <p:nvPr>
            <p:ph type="dt" idx="1"/>
          </p:nvPr>
        </p:nvSpPr>
        <p:spPr/>
        <p:txBody>
          <a:bodyPr/>
          <a:lstStyle/>
          <a:p>
            <a:fld id="{06FBA9CC-0900-45DC-BF2B-72B10732B50E}"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2</a:t>
            </a:fld>
            <a:endParaRPr lang="en-US"/>
          </a:p>
        </p:txBody>
      </p:sp>
    </p:spTree>
    <p:extLst>
      <p:ext uri="{BB962C8B-B14F-4D97-AF65-F5344CB8AC3E}">
        <p14:creationId xmlns:p14="http://schemas.microsoft.com/office/powerpoint/2010/main" val="100286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aseline="0" dirty="0"/>
              <a:t>Now, lets discuss protests. When the Consolidated Procurement Code was adopted in 1981, an aggrieved party could protest within ten days after that party knew or should have known of the facts giving rise to the protest or in no circumstances after thirty days of notification of award of contract. In other words, a parties right to protest began to run upon actual notice  The question of when an aggrieved party knew or should have known or what constituted actual notification created uncertainty about the finality of award. At a minimum, you had to wait 30 days after sending out notice of award before proceeding with a contract.</a:t>
            </a:r>
          </a:p>
          <a:p>
            <a:endParaRPr lang="en-US" altLang="en-US" baseline="0" dirty="0"/>
          </a:p>
          <a:p>
            <a:r>
              <a:rPr lang="en-US" altLang="en-US" baseline="0" dirty="0"/>
              <a:t>To remedy this, in 1993, the General Assembly provided for a constructive notice process and provided for 15 days after constructive notice to protest – In short, </a:t>
            </a:r>
            <a:r>
              <a:rPr lang="en-US" altLang="en-US" baseline="0" dirty="0" err="1"/>
              <a:t>i</a:t>
            </a:r>
            <a:r>
              <a:rPr kumimoji="0" lang="en-US" altLang="en-US" sz="1200" b="0" i="0" u="none" strike="noStrike" kern="1200" cap="none" spc="0" normalizeH="0" baseline="0" noProof="0" dirty="0">
                <a:ln>
                  <a:noFill/>
                </a:ln>
                <a:solidFill>
                  <a:prstClr val="black"/>
                </a:solidFill>
                <a:effectLst/>
                <a:uLnTx/>
                <a:uFillTx/>
                <a:latin typeface="+mn-lt"/>
                <a:ea typeface="+mn-ea"/>
                <a:cs typeface="+mn-cs"/>
              </a:rPr>
              <a:t>f you follow all of the notice procedures set forth in statute, </a:t>
            </a:r>
            <a:r>
              <a:rPr lang="en-US" altLang="en-US" baseline="0" dirty="0"/>
              <a:t>Potential Offerors and actual bidders are deemed to have received actual notice on the date of posting award or intent to award</a:t>
            </a:r>
          </a:p>
          <a:p>
            <a:endParaRPr lang="en-US" altLang="en-US" baseline="0" dirty="0"/>
          </a:p>
          <a:p>
            <a:r>
              <a:rPr kumimoji="0" lang="en-US" altLang="en-US" sz="1200" b="0" i="0" u="none" strike="noStrike" kern="1200" cap="none" spc="0" normalizeH="0" baseline="0" noProof="0" dirty="0">
                <a:ln>
                  <a:noFill/>
                </a:ln>
                <a:solidFill>
                  <a:prstClr val="black"/>
                </a:solidFill>
                <a:effectLst/>
                <a:uLnTx/>
                <a:uFillTx/>
                <a:latin typeface="+mn-lt"/>
                <a:ea typeface="+mn-ea"/>
                <a:cs typeface="+mn-cs"/>
              </a:rPr>
              <a:t>In 2006, t</a:t>
            </a:r>
            <a:r>
              <a:rPr lang="en-US" altLang="en-US" dirty="0"/>
              <a:t>he General Assembly subsequently shortened to ten days the time in which to protest an award or intent to award.</a:t>
            </a:r>
          </a:p>
          <a:p>
            <a:endParaRPr lang="en-US" altLang="en-US" baseline="0" dirty="0"/>
          </a:p>
          <a:p>
            <a:endParaRPr lang="en-US" dirty="0"/>
          </a:p>
        </p:txBody>
      </p:sp>
      <p:sp>
        <p:nvSpPr>
          <p:cNvPr id="4" name="Date Placeholder 3"/>
          <p:cNvSpPr>
            <a:spLocks noGrp="1"/>
          </p:cNvSpPr>
          <p:nvPr>
            <p:ph type="dt" idx="10"/>
          </p:nvPr>
        </p:nvSpPr>
        <p:spPr/>
        <p:txBody>
          <a:bodyPr/>
          <a:lstStyle/>
          <a:p>
            <a:fld id="{62043259-A5B3-418E-8535-2C5A9D80B4D1}" type="datetime1">
              <a:rPr lang="en-US" smtClean="0"/>
              <a:t>7/12/2019</a:t>
            </a:fld>
            <a:endParaRPr lang="en-US"/>
          </a:p>
        </p:txBody>
      </p:sp>
      <p:sp>
        <p:nvSpPr>
          <p:cNvPr id="5" name="Slide Number Placeholder 4"/>
          <p:cNvSpPr>
            <a:spLocks noGrp="1"/>
          </p:cNvSpPr>
          <p:nvPr>
            <p:ph type="sldNum" sz="quarter" idx="11"/>
          </p:nvPr>
        </p:nvSpPr>
        <p:spPr/>
        <p:txBody>
          <a:bodyPr/>
          <a:lstStyle/>
          <a:p>
            <a:fld id="{E7398950-DDF4-43DB-B2E4-642525FF1E12}" type="slidenum">
              <a:rPr lang="en-US" smtClean="0"/>
              <a:t>3</a:t>
            </a:fld>
            <a:endParaRPr lang="en-US"/>
          </a:p>
        </p:txBody>
      </p:sp>
    </p:spTree>
    <p:extLst>
      <p:ext uri="{BB962C8B-B14F-4D97-AF65-F5344CB8AC3E}">
        <p14:creationId xmlns:p14="http://schemas.microsoft.com/office/powerpoint/2010/main" val="3346523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 41 further changed the procedure and number of days an actual bidder or offeror has to protest an award or intent to award.</a:t>
            </a:r>
          </a:p>
          <a:p>
            <a:endParaRPr lang="en-US" dirty="0"/>
          </a:p>
          <a:p>
            <a:r>
              <a:rPr lang="en-US" dirty="0"/>
              <a:t>Now, to protest an award or intent to award, an actual bidder or offeror must</a:t>
            </a:r>
          </a:p>
          <a:p>
            <a:pPr marL="627141" lvl="1" indent="-171039">
              <a:buFont typeface="Arial" panose="020B0604020202020204" pitchFamily="34" charset="0"/>
              <a:buChar char="•"/>
            </a:pPr>
            <a:r>
              <a:rPr lang="en-US" dirty="0"/>
              <a:t>File a notice of its intent to protest within 7 business days of the posting of the award or intent to award – </a:t>
            </a:r>
          </a:p>
          <a:p>
            <a:pPr marL="1083244" lvl="2" indent="-171039">
              <a:buFont typeface="Arial" panose="020B0604020202020204" pitchFamily="34" charset="0"/>
              <a:buChar char="•"/>
            </a:pPr>
            <a:r>
              <a:rPr lang="en-US" dirty="0"/>
              <a:t>this notice does not need to set forth the grounds of protest</a:t>
            </a:r>
          </a:p>
          <a:p>
            <a:pPr marL="627141" lvl="1" indent="-171039">
              <a:buFont typeface="Arial" panose="020B0604020202020204" pitchFamily="34" charset="0"/>
              <a:buChar char="•"/>
            </a:pPr>
            <a:r>
              <a:rPr lang="en-US" altLang="en-US" dirty="0"/>
              <a:t>A bidder timely filing notice of intent to protest, must provide the grounds of its protest within 15 days (not business days) after the posting of the award or intent to award</a:t>
            </a:r>
          </a:p>
          <a:p>
            <a:endParaRPr lang="en-US" dirty="0"/>
          </a:p>
          <a:p>
            <a:pPr marL="0" lvl="0" indent="0">
              <a:buFont typeface="Arial" panose="020B0604020202020204" pitchFamily="34" charset="0"/>
              <a:buNone/>
            </a:pPr>
            <a:r>
              <a:rPr lang="en-US" dirty="0"/>
              <a:t>Let’s illustrate with some examples</a:t>
            </a:r>
          </a:p>
          <a:p>
            <a:pPr marL="627141" lvl="1" indent="-171039">
              <a:buFont typeface="Arial" panose="020B0604020202020204" pitchFamily="34" charset="0"/>
              <a:buChar char="•"/>
            </a:pPr>
            <a:endParaRPr lang="en-US" dirty="0"/>
          </a:p>
          <a:p>
            <a:endParaRPr lang="en-US" dirty="0"/>
          </a:p>
          <a:p>
            <a:endParaRPr lang="en-US" altLang="en-US" baseline="0" dirty="0"/>
          </a:p>
          <a:p>
            <a:endParaRPr lang="en-US" dirty="0"/>
          </a:p>
        </p:txBody>
      </p:sp>
      <p:sp>
        <p:nvSpPr>
          <p:cNvPr id="4" name="Date Placeholder 3"/>
          <p:cNvSpPr>
            <a:spLocks noGrp="1"/>
          </p:cNvSpPr>
          <p:nvPr>
            <p:ph type="dt" idx="1"/>
          </p:nvPr>
        </p:nvSpPr>
        <p:spPr/>
        <p:txBody>
          <a:bodyPr/>
          <a:lstStyle/>
          <a:p>
            <a:fld id="{39F79AA3-E2F1-4099-A56C-FFE17B3F4272}"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4</a:t>
            </a:fld>
            <a:endParaRPr lang="en-US"/>
          </a:p>
        </p:txBody>
      </p:sp>
    </p:spTree>
    <p:extLst>
      <p:ext uri="{BB962C8B-B14F-4D97-AF65-F5344CB8AC3E}">
        <p14:creationId xmlns:p14="http://schemas.microsoft.com/office/powerpoint/2010/main" val="3744785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205"/>
            <a:r>
              <a:rPr lang="en-US" dirty="0"/>
              <a:t>In our first example, Exceptional U posts an intent to award a contract to Hercules on July 9.</a:t>
            </a:r>
          </a:p>
          <a:p>
            <a:endParaRPr lang="en-US" dirty="0"/>
          </a:p>
          <a:p>
            <a:r>
              <a:rPr lang="en-US" sz="1200" dirty="0"/>
              <a:t>Ajax, aggrieved by the award - files a notice with the appropriate CPO at 11:59 PM on July 18. This intent simply states I intend to protest.</a:t>
            </a:r>
          </a:p>
          <a:p>
            <a:pPr marL="798180" lvl="1" indent="-342077">
              <a:buFont typeface="Arial" panose="020B0604020202020204" pitchFamily="34" charset="0"/>
              <a:buChar char="•"/>
            </a:pPr>
            <a:r>
              <a:rPr lang="en-US" sz="1200" dirty="0"/>
              <a:t>The notice of intent to Protest is timely</a:t>
            </a:r>
          </a:p>
          <a:p>
            <a:pPr marL="798180" lvl="1" indent="-342077">
              <a:buFont typeface="Arial" panose="020B0604020202020204" pitchFamily="34" charset="0"/>
              <a:buChar char="•"/>
            </a:pPr>
            <a:r>
              <a:rPr lang="en-US" sz="1200" dirty="0"/>
              <a:t>Sufficient</a:t>
            </a:r>
          </a:p>
          <a:p>
            <a:pPr marL="798180" lvl="1" indent="-342077">
              <a:buFont typeface="Arial" panose="020B0604020202020204" pitchFamily="34" charset="0"/>
              <a:buChar char="•"/>
            </a:pPr>
            <a:r>
              <a:rPr lang="en-US" sz="1200" dirty="0"/>
              <a:t>And the award is stayed for up to 15 days after the posting of the Notice of Intent to Award</a:t>
            </a:r>
          </a:p>
          <a:p>
            <a:pPr marL="798180" lvl="1" indent="-342077">
              <a:buFont typeface="Arial" panose="020B0604020202020204" pitchFamily="34" charset="0"/>
              <a:buChar char="•"/>
            </a:pPr>
            <a:r>
              <a:rPr lang="en-US" sz="1200" dirty="0"/>
              <a:t>The protestant must now perfect its protest during that period</a:t>
            </a:r>
          </a:p>
          <a:p>
            <a:pPr marL="798180" lvl="1" indent="-342077">
              <a:buFont typeface="Arial" panose="020B0604020202020204" pitchFamily="34" charset="0"/>
              <a:buChar char="•"/>
            </a:pPr>
            <a:endParaRPr lang="en-US" sz="1200" dirty="0"/>
          </a:p>
          <a:p>
            <a:pPr marL="456103" lvl="1" indent="0">
              <a:buFont typeface="Arial" panose="020B0604020202020204" pitchFamily="34" charset="0"/>
              <a:buNone/>
            </a:pPr>
            <a:endParaRPr lang="en-US" sz="1200" dirty="0"/>
          </a:p>
          <a:p>
            <a:endParaRPr lang="en-US" dirty="0"/>
          </a:p>
          <a:p>
            <a:endParaRPr lang="en-US" dirty="0"/>
          </a:p>
        </p:txBody>
      </p:sp>
      <p:sp>
        <p:nvSpPr>
          <p:cNvPr id="4" name="Date Placeholder 3"/>
          <p:cNvSpPr>
            <a:spLocks noGrp="1"/>
          </p:cNvSpPr>
          <p:nvPr>
            <p:ph type="dt" idx="1"/>
          </p:nvPr>
        </p:nvSpPr>
        <p:spPr/>
        <p:txBody>
          <a:bodyPr/>
          <a:lstStyle/>
          <a:p>
            <a:fld id="{21C90D2B-283D-4DF8-9EF8-D9B864FE36FA}"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5</a:t>
            </a:fld>
            <a:endParaRPr lang="en-US"/>
          </a:p>
        </p:txBody>
      </p:sp>
    </p:spTree>
    <p:extLst>
      <p:ext uri="{BB962C8B-B14F-4D97-AF65-F5344CB8AC3E}">
        <p14:creationId xmlns:p14="http://schemas.microsoft.com/office/powerpoint/2010/main" val="2527952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provides a visual illustration</a:t>
            </a:r>
          </a:p>
          <a:p>
            <a:endParaRPr lang="en-US" dirty="0"/>
          </a:p>
          <a:p>
            <a:r>
              <a:rPr lang="en-US" dirty="0"/>
              <a:t>Green notes the day of Posting the Notice of Intent to Award</a:t>
            </a:r>
          </a:p>
          <a:p>
            <a:endParaRPr lang="en-US" dirty="0"/>
          </a:p>
          <a:p>
            <a:r>
              <a:rPr lang="en-US" dirty="0"/>
              <a:t>Red illustrates the last day on which the protestant must take action, in this case filing a notice of intent to protest</a:t>
            </a:r>
          </a:p>
          <a:p>
            <a:endParaRPr lang="en-US" dirty="0"/>
          </a:p>
          <a:p>
            <a:r>
              <a:rPr lang="en-US" dirty="0"/>
              <a:t>Gold illustrates the imposition of a stay when a protestant timely takes action.</a:t>
            </a:r>
          </a:p>
          <a:p>
            <a:endParaRPr lang="en-US" dirty="0"/>
          </a:p>
          <a:p>
            <a:r>
              <a:rPr lang="en-US" dirty="0"/>
              <a:t>Note that at this point the stay is based on days and ends at midnight the end of the day on the 24th</a:t>
            </a:r>
          </a:p>
        </p:txBody>
      </p:sp>
      <p:sp>
        <p:nvSpPr>
          <p:cNvPr id="4" name="Date Placeholder 3"/>
          <p:cNvSpPr>
            <a:spLocks noGrp="1"/>
          </p:cNvSpPr>
          <p:nvPr>
            <p:ph type="dt" idx="1"/>
          </p:nvPr>
        </p:nvSpPr>
        <p:spPr/>
        <p:txBody>
          <a:bodyPr/>
          <a:lstStyle/>
          <a:p>
            <a:fld id="{30757D50-A018-4E21-93FB-06224EA22D48}"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6</a:t>
            </a:fld>
            <a:endParaRPr lang="en-US"/>
          </a:p>
        </p:txBody>
      </p:sp>
    </p:spTree>
    <p:extLst>
      <p:ext uri="{BB962C8B-B14F-4D97-AF65-F5344CB8AC3E}">
        <p14:creationId xmlns:p14="http://schemas.microsoft.com/office/powerpoint/2010/main" val="2078843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12205" fontAlgn="base">
              <a:spcBef>
                <a:spcPct val="20000"/>
              </a:spcBef>
              <a:spcAft>
                <a:spcPct val="0"/>
              </a:spcAft>
              <a:buFont typeface="Arial" charset="0"/>
              <a:buNone/>
            </a:pPr>
            <a:r>
              <a:rPr lang="en-US" sz="1200" dirty="0">
                <a:solidFill>
                  <a:prstClr val="black"/>
                </a:solidFill>
              </a:rPr>
              <a:t>Continuing our example,</a:t>
            </a:r>
          </a:p>
          <a:p>
            <a:pPr marL="342077" indent="-342077" defTabSz="912205" fontAlgn="base">
              <a:spcBef>
                <a:spcPct val="20000"/>
              </a:spcBef>
              <a:spcAft>
                <a:spcPct val="0"/>
              </a:spcAft>
              <a:buFont typeface="Arial" charset="0"/>
              <a:buChar char="•"/>
            </a:pPr>
            <a:r>
              <a:rPr lang="en-US" sz="1200" dirty="0">
                <a:solidFill>
                  <a:prstClr val="black"/>
                </a:solidFill>
              </a:rPr>
              <a:t>Ajax subsequently files a statement of its protest setting forth with particularity its grounds of protest at 11:59 PM July 24 </a:t>
            </a:r>
          </a:p>
          <a:p>
            <a:pPr marL="799277" lvl="1" indent="-342077" defTabSz="912205" fontAlgn="base">
              <a:spcBef>
                <a:spcPct val="20000"/>
              </a:spcBef>
              <a:spcAft>
                <a:spcPct val="0"/>
              </a:spcAft>
              <a:buFont typeface="Arial" charset="0"/>
              <a:buChar char="•"/>
            </a:pPr>
            <a:r>
              <a:rPr lang="en-US" sz="1200" dirty="0">
                <a:solidFill>
                  <a:prstClr val="black"/>
                </a:solidFill>
              </a:rPr>
              <a:t>The Protest is timely perfected</a:t>
            </a:r>
          </a:p>
          <a:p>
            <a:pPr marL="741167" lvl="1" indent="-285064" defTabSz="912205" fontAlgn="base">
              <a:spcBef>
                <a:spcPct val="20000"/>
              </a:spcBef>
              <a:spcAft>
                <a:spcPct val="0"/>
              </a:spcAft>
              <a:buFont typeface="Arial" charset="0"/>
              <a:buChar char="–"/>
            </a:pPr>
            <a:r>
              <a:rPr lang="en-US" sz="1200" dirty="0">
                <a:solidFill>
                  <a:prstClr val="black"/>
                </a:solidFill>
              </a:rPr>
              <a:t>Sufficient</a:t>
            </a:r>
          </a:p>
          <a:p>
            <a:pPr marL="741167" lvl="1" indent="-285064" defTabSz="912205" fontAlgn="base">
              <a:spcBef>
                <a:spcPct val="20000"/>
              </a:spcBef>
              <a:spcAft>
                <a:spcPct val="0"/>
              </a:spcAft>
              <a:buFont typeface="Arial" charset="0"/>
              <a:buChar char="–"/>
            </a:pPr>
            <a:r>
              <a:rPr lang="en-US" sz="1200" dirty="0">
                <a:solidFill>
                  <a:prstClr val="black"/>
                </a:solidFill>
              </a:rPr>
              <a:t>And the award is stayed until the administrative review is final</a:t>
            </a:r>
          </a:p>
          <a:p>
            <a:pPr defTabSz="912205"/>
            <a:endParaRPr lang="en-US" dirty="0">
              <a:solidFill>
                <a:prstClr val="black"/>
              </a:solidFill>
            </a:endParaRPr>
          </a:p>
          <a:p>
            <a:endParaRPr lang="en-US" dirty="0"/>
          </a:p>
        </p:txBody>
      </p:sp>
      <p:sp>
        <p:nvSpPr>
          <p:cNvPr id="4" name="Date Placeholder 3"/>
          <p:cNvSpPr>
            <a:spLocks noGrp="1"/>
          </p:cNvSpPr>
          <p:nvPr>
            <p:ph type="dt" idx="1"/>
          </p:nvPr>
        </p:nvSpPr>
        <p:spPr/>
        <p:txBody>
          <a:bodyPr/>
          <a:lstStyle/>
          <a:p>
            <a:fld id="{2813778A-99CA-4164-8883-25BB85FEB563}"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7</a:t>
            </a:fld>
            <a:endParaRPr lang="en-US"/>
          </a:p>
        </p:txBody>
      </p:sp>
    </p:spTree>
    <p:extLst>
      <p:ext uri="{BB962C8B-B14F-4D97-AF65-F5344CB8AC3E}">
        <p14:creationId xmlns:p14="http://schemas.microsoft.com/office/powerpoint/2010/main" val="2694414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illustrates part 2 of the first example</a:t>
            </a:r>
          </a:p>
        </p:txBody>
      </p:sp>
      <p:sp>
        <p:nvSpPr>
          <p:cNvPr id="4" name="Date Placeholder 3"/>
          <p:cNvSpPr>
            <a:spLocks noGrp="1"/>
          </p:cNvSpPr>
          <p:nvPr>
            <p:ph type="dt" idx="1"/>
          </p:nvPr>
        </p:nvSpPr>
        <p:spPr/>
        <p:txBody>
          <a:bodyPr/>
          <a:lstStyle/>
          <a:p>
            <a:fld id="{9EC048D5-DA9B-4B99-9165-1CA17539D48E}"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8</a:t>
            </a:fld>
            <a:endParaRPr lang="en-US"/>
          </a:p>
        </p:txBody>
      </p:sp>
    </p:spTree>
    <p:extLst>
      <p:ext uri="{BB962C8B-B14F-4D97-AF65-F5344CB8AC3E}">
        <p14:creationId xmlns:p14="http://schemas.microsoft.com/office/powerpoint/2010/main" val="2592466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a:solidFill>
                  <a:prstClr val="black"/>
                </a:solidFill>
              </a:rPr>
              <a:t>Ajax Corp files the notice of intent to protest with the appropriate CPO just after midnight on July 19.</a:t>
            </a:r>
          </a:p>
          <a:p>
            <a:pPr marL="798180" lvl="1" indent="-342077">
              <a:buFont typeface="Arial" panose="020B0604020202020204" pitchFamily="34" charset="0"/>
              <a:buChar char="•"/>
            </a:pPr>
            <a:endParaRPr lang="en-US" sz="1200" dirty="0">
              <a:solidFill>
                <a:prstClr val="black"/>
              </a:solidFill>
            </a:endParaRPr>
          </a:p>
          <a:p>
            <a:pPr marL="798180" lvl="1" indent="-342077">
              <a:buFont typeface="Arial" panose="020B0604020202020204" pitchFamily="34" charset="0"/>
              <a:buChar char="•"/>
            </a:pPr>
            <a:r>
              <a:rPr lang="en-US" sz="1200" dirty="0">
                <a:solidFill>
                  <a:prstClr val="black"/>
                </a:solidFill>
              </a:rPr>
              <a:t>The notice of intent to Protest is not timely</a:t>
            </a:r>
          </a:p>
          <a:p>
            <a:endParaRPr lang="en-US" sz="1200" dirty="0"/>
          </a:p>
          <a:p>
            <a:r>
              <a:rPr lang="en-US" sz="1200" dirty="0"/>
              <a:t>In this case Exceptional U has not received any other notices of intent to protests and the award goes final at the stroke of midnight on the morning of July 19th.</a:t>
            </a:r>
          </a:p>
        </p:txBody>
      </p:sp>
      <p:sp>
        <p:nvSpPr>
          <p:cNvPr id="4" name="Date Placeholder 3"/>
          <p:cNvSpPr>
            <a:spLocks noGrp="1"/>
          </p:cNvSpPr>
          <p:nvPr>
            <p:ph type="dt" idx="1"/>
          </p:nvPr>
        </p:nvSpPr>
        <p:spPr/>
        <p:txBody>
          <a:bodyPr/>
          <a:lstStyle/>
          <a:p>
            <a:fld id="{BB3C67B2-82B0-4544-BA02-354DC7EE3050}" type="datetime1">
              <a:rPr lang="en-US" smtClean="0"/>
              <a:t>7/12/2019</a:t>
            </a:fld>
            <a:endParaRPr lang="en-US"/>
          </a:p>
        </p:txBody>
      </p:sp>
      <p:sp>
        <p:nvSpPr>
          <p:cNvPr id="5" name="Slide Number Placeholder 4"/>
          <p:cNvSpPr>
            <a:spLocks noGrp="1"/>
          </p:cNvSpPr>
          <p:nvPr>
            <p:ph type="sldNum" sz="quarter" idx="5"/>
          </p:nvPr>
        </p:nvSpPr>
        <p:spPr/>
        <p:txBody>
          <a:bodyPr/>
          <a:lstStyle/>
          <a:p>
            <a:fld id="{E7398950-DDF4-43DB-B2E4-642525FF1E12}" type="slidenum">
              <a:rPr lang="en-US" smtClean="0"/>
              <a:t>9</a:t>
            </a:fld>
            <a:endParaRPr lang="en-US"/>
          </a:p>
        </p:txBody>
      </p:sp>
    </p:spTree>
    <p:extLst>
      <p:ext uri="{BB962C8B-B14F-4D97-AF65-F5344CB8AC3E}">
        <p14:creationId xmlns:p14="http://schemas.microsoft.com/office/powerpoint/2010/main" val="1016079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21C9726-9C3E-49BE-89C1-942719024058}"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A58EF0-5340-44AA-9019-E0C5C36CD5D7}" type="slidenum">
              <a:rPr lang="en-US"/>
              <a:pPr>
                <a:defRPr/>
              </a:pPr>
              <a:t>‹#›</a:t>
            </a:fld>
            <a:endParaRPr lang="en-US"/>
          </a:p>
        </p:txBody>
      </p:sp>
    </p:spTree>
    <p:extLst>
      <p:ext uri="{BB962C8B-B14F-4D97-AF65-F5344CB8AC3E}">
        <p14:creationId xmlns:p14="http://schemas.microsoft.com/office/powerpoint/2010/main" val="326998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6BCF7B5-205B-41E0-B139-BE705DF5E504}"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8D033A-CC1E-4CFC-88BA-A19815121177}" type="slidenum">
              <a:rPr lang="en-US"/>
              <a:pPr>
                <a:defRPr/>
              </a:pPr>
              <a:t>‹#›</a:t>
            </a:fld>
            <a:endParaRPr lang="en-US"/>
          </a:p>
        </p:txBody>
      </p:sp>
    </p:spTree>
    <p:extLst>
      <p:ext uri="{BB962C8B-B14F-4D97-AF65-F5344CB8AC3E}">
        <p14:creationId xmlns:p14="http://schemas.microsoft.com/office/powerpoint/2010/main" val="263570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55D6519-A5B4-445A-9E27-3EBD89237D38}"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04EC5B-4FF7-42AC-9EEE-D06F656BEB31}" type="slidenum">
              <a:rPr lang="en-US"/>
              <a:pPr>
                <a:defRPr/>
              </a:pPr>
              <a:t>‹#›</a:t>
            </a:fld>
            <a:endParaRPr lang="en-US"/>
          </a:p>
        </p:txBody>
      </p:sp>
    </p:spTree>
    <p:extLst>
      <p:ext uri="{BB962C8B-B14F-4D97-AF65-F5344CB8AC3E}">
        <p14:creationId xmlns:p14="http://schemas.microsoft.com/office/powerpoint/2010/main" val="191536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0565304-4F65-4D10-A480-F29E5E3A6664}"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457E9F-4178-4317-9131-4BF10A36B98C}" type="slidenum">
              <a:rPr lang="en-US"/>
              <a:pPr>
                <a:defRPr/>
              </a:pPr>
              <a:t>‹#›</a:t>
            </a:fld>
            <a:endParaRPr lang="en-US"/>
          </a:p>
        </p:txBody>
      </p:sp>
    </p:spTree>
    <p:extLst>
      <p:ext uri="{BB962C8B-B14F-4D97-AF65-F5344CB8AC3E}">
        <p14:creationId xmlns:p14="http://schemas.microsoft.com/office/powerpoint/2010/main" val="2849904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9FACF2A-7C9F-49C1-971F-9A134AE43EB7}" type="datetimeFigureOut">
              <a:rPr lang="en-US"/>
              <a:pPr>
                <a:defRPr/>
              </a:pPr>
              <a:t>7/12/2019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75A200-6FB4-4D41-8FD7-77E7C37A8A45}" type="slidenum">
              <a:rPr lang="en-US"/>
              <a:pPr>
                <a:defRPr/>
              </a:pPr>
              <a:t>‹#›</a:t>
            </a:fld>
            <a:endParaRPr lang="en-US"/>
          </a:p>
        </p:txBody>
      </p:sp>
    </p:spTree>
    <p:extLst>
      <p:ext uri="{BB962C8B-B14F-4D97-AF65-F5344CB8AC3E}">
        <p14:creationId xmlns:p14="http://schemas.microsoft.com/office/powerpoint/2010/main" val="274319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1CDE6A0-CA35-4191-A4AE-D1F99FDDF54B}"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772B71-8C99-4102-80FD-BFE6162D683C}" type="slidenum">
              <a:rPr lang="en-US"/>
              <a:pPr>
                <a:defRPr/>
              </a:pPr>
              <a:t>‹#›</a:t>
            </a:fld>
            <a:endParaRPr lang="en-US"/>
          </a:p>
        </p:txBody>
      </p:sp>
    </p:spTree>
    <p:extLst>
      <p:ext uri="{BB962C8B-B14F-4D97-AF65-F5344CB8AC3E}">
        <p14:creationId xmlns:p14="http://schemas.microsoft.com/office/powerpoint/2010/main" val="427452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B0E786E-7917-477E-8423-47B267E2B3E5}" type="datetimeFigureOut">
              <a:rPr lang="en-US"/>
              <a:pPr>
                <a:defRPr/>
              </a:pPr>
              <a:t>7/12/2019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B677E5-813A-4404-8090-59D81C02903E}" type="slidenum">
              <a:rPr lang="en-US"/>
              <a:pPr>
                <a:defRPr/>
              </a:pPr>
              <a:t>‹#›</a:t>
            </a:fld>
            <a:endParaRPr lang="en-US"/>
          </a:p>
        </p:txBody>
      </p:sp>
    </p:spTree>
    <p:extLst>
      <p:ext uri="{BB962C8B-B14F-4D97-AF65-F5344CB8AC3E}">
        <p14:creationId xmlns:p14="http://schemas.microsoft.com/office/powerpoint/2010/main" val="16294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F371318-7940-415C-9CDD-AB4D8E7DA257}" type="datetimeFigureOut">
              <a:rPr lang="en-US"/>
              <a:pPr>
                <a:defRPr/>
              </a:pPr>
              <a:t>7/12/2019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363444C-3542-4FBF-813C-4B4B484DD1A0}" type="slidenum">
              <a:rPr lang="en-US"/>
              <a:pPr>
                <a:defRPr/>
              </a:pPr>
              <a:t>‹#›</a:t>
            </a:fld>
            <a:endParaRPr lang="en-US"/>
          </a:p>
        </p:txBody>
      </p:sp>
    </p:spTree>
    <p:extLst>
      <p:ext uri="{BB962C8B-B14F-4D97-AF65-F5344CB8AC3E}">
        <p14:creationId xmlns:p14="http://schemas.microsoft.com/office/powerpoint/2010/main" val="14110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F93ED1D-F45C-4869-B3F5-18AE52FED0E1}" type="datetimeFigureOut">
              <a:rPr lang="en-US"/>
              <a:pPr>
                <a:defRPr/>
              </a:pPr>
              <a:t>7/12/2019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58A3369-3C14-4B97-A1AE-9DCD576F52EE}" type="slidenum">
              <a:rPr lang="en-US"/>
              <a:pPr>
                <a:defRPr/>
              </a:pPr>
              <a:t>‹#›</a:t>
            </a:fld>
            <a:endParaRPr lang="en-US"/>
          </a:p>
        </p:txBody>
      </p:sp>
    </p:spTree>
    <p:extLst>
      <p:ext uri="{BB962C8B-B14F-4D97-AF65-F5344CB8AC3E}">
        <p14:creationId xmlns:p14="http://schemas.microsoft.com/office/powerpoint/2010/main" val="2677215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604BBB-B4D0-4F23-A9BA-4D40613E901C}"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B2FCFE-5C53-4F1D-AF96-A8A6C91C8E60}" type="slidenum">
              <a:rPr lang="en-US"/>
              <a:pPr>
                <a:defRPr/>
              </a:pPr>
              <a:t>‹#›</a:t>
            </a:fld>
            <a:endParaRPr lang="en-US"/>
          </a:p>
        </p:txBody>
      </p:sp>
    </p:spTree>
    <p:extLst>
      <p:ext uri="{BB962C8B-B14F-4D97-AF65-F5344CB8AC3E}">
        <p14:creationId xmlns:p14="http://schemas.microsoft.com/office/powerpoint/2010/main" val="216476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B6EF7AB-E693-4EFD-97B2-845305FEFC56}" type="datetimeFigureOut">
              <a:rPr lang="en-US"/>
              <a:pPr>
                <a:defRPr/>
              </a:pPr>
              <a:t>7/12/2019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167AE8-C9D2-4D32-937A-C4AE8C2D82FB}" type="slidenum">
              <a:rPr lang="en-US"/>
              <a:pPr>
                <a:defRPr/>
              </a:pPr>
              <a:t>‹#›</a:t>
            </a:fld>
            <a:endParaRPr lang="en-US"/>
          </a:p>
        </p:txBody>
      </p:sp>
    </p:spTree>
    <p:extLst>
      <p:ext uri="{BB962C8B-B14F-4D97-AF65-F5344CB8AC3E}">
        <p14:creationId xmlns:p14="http://schemas.microsoft.com/office/powerpoint/2010/main" val="217621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221BAE0-2BB7-4063-8F2C-00041D81B3CE}" type="datetimeFigureOut">
              <a:rPr lang="en-US"/>
              <a:pPr>
                <a:defRPr/>
              </a:pPr>
              <a:t>7/12/2019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537DFF8-0AC9-46DA-B6FD-1F4DE24909D1}" type="slidenum">
              <a:rPr lang="en-US"/>
              <a:pPr>
                <a:defRPr/>
              </a:pPr>
              <a:t>‹#›</a:t>
            </a:fld>
            <a:endParaRPr lang="en-US"/>
          </a:p>
        </p:txBody>
      </p:sp>
      <p:pic>
        <p:nvPicPr>
          <p:cNvPr id="1031" name="Picture 2" descr="C:\Users\dbsalley\AppData\Local\Microsoft\Windows\Temporary Internet Files\Content.Outlook\2GRG58NI\PPBanner.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29313"/>
            <a:ext cx="91440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procurement.sc.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 y="533400"/>
            <a:ext cx="3657600" cy="4572000"/>
          </a:xfrm>
          <a:noFill/>
        </p:spPr>
        <p:txBody>
          <a:bodyPr lIns="47625" tIns="25400" rIns="47625" bIns="25400">
            <a:normAutofit fontScale="90000"/>
          </a:bodyPr>
          <a:lstStyle/>
          <a:p>
            <a:pPr eaLnBrk="1" hangingPunct="1"/>
            <a:r>
              <a:rPr lang="en-US" altLang="en-US" dirty="0"/>
              <a:t>Procurement Code Changes</a:t>
            </a:r>
            <a:br>
              <a:rPr lang="en-US" altLang="en-US" dirty="0"/>
            </a:br>
            <a:br>
              <a:rPr lang="en-US" altLang="en-US" dirty="0"/>
            </a:br>
            <a:r>
              <a:rPr lang="en-US" altLang="en-US" dirty="0"/>
              <a:t>Protests &amp; Public Access to Procurement Information</a:t>
            </a:r>
          </a:p>
        </p:txBody>
      </p:sp>
      <p:graphicFrame>
        <p:nvGraphicFramePr>
          <p:cNvPr id="3" name="Diagram 2"/>
          <p:cNvGraphicFramePr/>
          <p:nvPr>
            <p:extLst>
              <p:ext uri="{D42A27DB-BD31-4B8C-83A1-F6EECF244321}">
                <p14:modId xmlns:p14="http://schemas.microsoft.com/office/powerpoint/2010/main" val="380047378"/>
              </p:ext>
            </p:extLst>
          </p:nvPr>
        </p:nvGraphicFramePr>
        <p:xfrm>
          <a:off x="2209800" y="381000"/>
          <a:ext cx="8382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51378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DF38-F571-4BFE-A587-E72E7A847D9C}"/>
              </a:ext>
            </a:extLst>
          </p:cNvPr>
          <p:cNvSpPr>
            <a:spLocks noGrp="1"/>
          </p:cNvSpPr>
          <p:nvPr>
            <p:ph type="title"/>
          </p:nvPr>
        </p:nvSpPr>
        <p:spPr/>
        <p:txBody>
          <a:bodyPr/>
          <a:lstStyle/>
          <a:p>
            <a:r>
              <a:rPr lang="en-US" dirty="0"/>
              <a:t>Protest Example 3</a:t>
            </a:r>
          </a:p>
        </p:txBody>
      </p:sp>
      <p:sp>
        <p:nvSpPr>
          <p:cNvPr id="3" name="Content Placeholder 2">
            <a:extLst>
              <a:ext uri="{FF2B5EF4-FFF2-40B4-BE49-F238E27FC236}">
                <a16:creationId xmlns:a16="http://schemas.microsoft.com/office/drawing/2014/main" id="{F792637C-D152-4C0A-A65D-081743190B7B}"/>
              </a:ext>
            </a:extLst>
          </p:cNvPr>
          <p:cNvSpPr>
            <a:spLocks noGrp="1"/>
          </p:cNvSpPr>
          <p:nvPr>
            <p:ph idx="1"/>
          </p:nvPr>
        </p:nvSpPr>
        <p:spPr/>
        <p:txBody>
          <a:bodyPr/>
          <a:lstStyle/>
          <a:p>
            <a:pPr lvl="0"/>
            <a:r>
              <a:rPr lang="en-US" sz="2800" dirty="0">
                <a:solidFill>
                  <a:prstClr val="black"/>
                </a:solidFill>
              </a:rPr>
              <a:t>Ajax timely filed a notice of intent to protest</a:t>
            </a:r>
          </a:p>
          <a:p>
            <a:pPr lvl="0"/>
            <a:r>
              <a:rPr lang="en-US" sz="2800" dirty="0">
                <a:solidFill>
                  <a:prstClr val="black"/>
                </a:solidFill>
              </a:rPr>
              <a:t>Ajax subsequently files its protest setting forth with particularity its grounds of protest at 12:01 AM July 25 </a:t>
            </a:r>
          </a:p>
          <a:p>
            <a:pPr lvl="1"/>
            <a:r>
              <a:rPr lang="en-US" sz="2000" dirty="0">
                <a:solidFill>
                  <a:prstClr val="black"/>
                </a:solidFill>
              </a:rPr>
              <a:t>The Protest is untimely</a:t>
            </a:r>
          </a:p>
          <a:p>
            <a:endParaRPr lang="en-US" dirty="0"/>
          </a:p>
        </p:txBody>
      </p:sp>
    </p:spTree>
    <p:extLst>
      <p:ext uri="{BB962C8B-B14F-4D97-AF65-F5344CB8AC3E}">
        <p14:creationId xmlns:p14="http://schemas.microsoft.com/office/powerpoint/2010/main" val="1048849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F19D6-5F84-4472-AA74-3017F23B90BC}"/>
              </a:ext>
            </a:extLst>
          </p:cNvPr>
          <p:cNvSpPr>
            <a:spLocks noGrp="1"/>
          </p:cNvSpPr>
          <p:nvPr>
            <p:ph type="ctrTitle"/>
          </p:nvPr>
        </p:nvSpPr>
        <p:spPr/>
        <p:txBody>
          <a:bodyPr/>
          <a:lstStyle/>
          <a:p>
            <a:r>
              <a:rPr lang="en-US" dirty="0"/>
              <a:t>New to Construction </a:t>
            </a:r>
          </a:p>
        </p:txBody>
      </p:sp>
      <p:sp>
        <p:nvSpPr>
          <p:cNvPr id="5" name="Subtitle 4">
            <a:extLst>
              <a:ext uri="{FF2B5EF4-FFF2-40B4-BE49-F238E27FC236}">
                <a16:creationId xmlns:a16="http://schemas.microsoft.com/office/drawing/2014/main" id="{50B5D494-04E7-47AE-BC6A-9B1ACD3CDC89}"/>
              </a:ext>
            </a:extLst>
          </p:cNvPr>
          <p:cNvSpPr>
            <a:spLocks noGrp="1"/>
          </p:cNvSpPr>
          <p:nvPr>
            <p:ph type="subTitle" idx="1"/>
          </p:nvPr>
        </p:nvSpPr>
        <p:spPr/>
        <p:txBody>
          <a:bodyPr/>
          <a:lstStyle/>
          <a:p>
            <a:r>
              <a:rPr lang="en-US" dirty="0"/>
              <a:t>Award vs. Intent to Award</a:t>
            </a:r>
          </a:p>
        </p:txBody>
      </p:sp>
      <p:pic>
        <p:nvPicPr>
          <p:cNvPr id="7" name="Graphic 6" descr="Present">
            <a:extLst>
              <a:ext uri="{FF2B5EF4-FFF2-40B4-BE49-F238E27FC236}">
                <a16:creationId xmlns:a16="http://schemas.microsoft.com/office/drawing/2014/main" id="{D9E19C7C-8500-438F-BEF0-4D7597D682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927254">
            <a:off x="3132526" y="1350860"/>
            <a:ext cx="914400" cy="914400"/>
          </a:xfrm>
          <a:prstGeom prst="rect">
            <a:avLst/>
          </a:prstGeom>
        </p:spPr>
      </p:pic>
      <p:pic>
        <p:nvPicPr>
          <p:cNvPr id="9" name="Graphic 8" descr="Streamers">
            <a:extLst>
              <a:ext uri="{FF2B5EF4-FFF2-40B4-BE49-F238E27FC236}">
                <a16:creationId xmlns:a16="http://schemas.microsoft.com/office/drawing/2014/main" id="{5C0F5D64-9431-4962-BAEB-60426D26A2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24400" y="571294"/>
            <a:ext cx="914400" cy="914400"/>
          </a:xfrm>
          <a:prstGeom prst="rect">
            <a:avLst/>
          </a:prstGeom>
        </p:spPr>
      </p:pic>
    </p:spTree>
    <p:extLst>
      <p:ext uri="{BB962C8B-B14F-4D97-AF65-F5344CB8AC3E}">
        <p14:creationId xmlns:p14="http://schemas.microsoft.com/office/powerpoint/2010/main" val="424732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a:xfrm>
            <a:off x="457200" y="152400"/>
            <a:ext cx="8229600" cy="1265238"/>
          </a:xfrm>
        </p:spPr>
        <p:txBody>
          <a:bodyPr/>
          <a:lstStyle/>
          <a:p>
            <a:r>
              <a:rPr lang="en-US" sz="3600" dirty="0"/>
              <a:t>Contract $50K(+) to $100K</a:t>
            </a:r>
            <a:br>
              <a:rPr lang="en-US" sz="3600" dirty="0"/>
            </a:br>
            <a:r>
              <a:rPr lang="en-US" sz="3600" dirty="0"/>
              <a:t>Award</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37286798"/>
              </p:ext>
            </p:extLst>
          </p:nvPr>
        </p:nvGraphicFramePr>
        <p:xfrm>
          <a:off x="647698" y="1417638"/>
          <a:ext cx="7848603" cy="4477074"/>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689718">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689718">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905559">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rgbClr val="00B050"/>
                    </a:solidFill>
                  </a:tcPr>
                </a:tc>
                <a:tc>
                  <a:txBody>
                    <a:bodyPr/>
                    <a:lstStyle/>
                    <a:p>
                      <a:pPr algn="ctr"/>
                      <a:r>
                        <a:rPr lang="en-US" sz="2800" dirty="0"/>
                        <a:t>10</a:t>
                      </a:r>
                    </a:p>
                    <a:p>
                      <a:pPr algn="ctr"/>
                      <a:r>
                        <a:rPr lang="en-US" sz="2800" dirty="0"/>
                        <a:t>(1)</a:t>
                      </a:r>
                    </a:p>
                  </a:txBody>
                  <a:tcPr anchor="ctr"/>
                </a:tc>
                <a:tc>
                  <a:txBody>
                    <a:bodyPr/>
                    <a:lstStyle/>
                    <a:p>
                      <a:pPr algn="ctr"/>
                      <a:r>
                        <a:rPr lang="en-US" sz="2800" dirty="0"/>
                        <a:t>11</a:t>
                      </a:r>
                    </a:p>
                    <a:p>
                      <a:pPr algn="ctr"/>
                      <a:r>
                        <a:rPr lang="en-US" sz="2800" dirty="0"/>
                        <a:t>(2)</a:t>
                      </a:r>
                    </a:p>
                  </a:txBody>
                  <a:tcPr anchor="ctr"/>
                </a:tc>
                <a:tc>
                  <a:txBody>
                    <a:bodyPr/>
                    <a:lstStyle/>
                    <a:p>
                      <a:pPr algn="ctr"/>
                      <a:r>
                        <a:rPr lang="en-US" sz="2800" dirty="0"/>
                        <a:t>12</a:t>
                      </a:r>
                    </a:p>
                    <a:p>
                      <a:pPr algn="ctr"/>
                      <a:r>
                        <a:rPr lang="en-US" sz="2800" dirty="0"/>
                        <a:t>(3)</a:t>
                      </a:r>
                    </a:p>
                  </a:txBody>
                  <a:tcPr anchor="ctr"/>
                </a:tc>
                <a:tc>
                  <a:txBody>
                    <a:bodyPr/>
                    <a:lstStyle/>
                    <a:p>
                      <a:pPr algn="ctr"/>
                      <a:r>
                        <a:rPr lang="en-US" sz="2800" dirty="0"/>
                        <a:t>13</a:t>
                      </a:r>
                    </a:p>
                    <a:p>
                      <a:pPr algn="ctr"/>
                      <a:r>
                        <a:rPr lang="en-US" sz="2800" dirty="0"/>
                        <a:t>(X)</a:t>
                      </a:r>
                    </a:p>
                  </a:txBody>
                  <a:tcPr anchor="ctr"/>
                </a:tc>
                <a:extLst>
                  <a:ext uri="{0D108BD9-81ED-4DB2-BD59-A6C34878D82A}">
                    <a16:rowId xmlns:a16="http://schemas.microsoft.com/office/drawing/2014/main" val="422793185"/>
                  </a:ext>
                </a:extLst>
              </a:tr>
              <a:tr h="905559">
                <a:tc>
                  <a:txBody>
                    <a:bodyPr/>
                    <a:lstStyle/>
                    <a:p>
                      <a:pPr algn="ctr"/>
                      <a:r>
                        <a:rPr lang="en-US" sz="2800" dirty="0"/>
                        <a:t>14</a:t>
                      </a:r>
                    </a:p>
                    <a:p>
                      <a:pPr algn="ctr"/>
                      <a:r>
                        <a:rPr lang="en-US" sz="2800" dirty="0"/>
                        <a:t>(X)</a:t>
                      </a:r>
                    </a:p>
                  </a:txBody>
                  <a:tcPr anchor="ctr"/>
                </a:tc>
                <a:tc>
                  <a:txBody>
                    <a:bodyPr/>
                    <a:lstStyle/>
                    <a:p>
                      <a:pPr algn="ctr"/>
                      <a:r>
                        <a:rPr lang="en-US" sz="2800" dirty="0"/>
                        <a:t>15</a:t>
                      </a:r>
                    </a:p>
                    <a:p>
                      <a:pPr algn="ctr"/>
                      <a:r>
                        <a:rPr lang="en-US" sz="2800" dirty="0"/>
                        <a:t>(4)</a:t>
                      </a:r>
                    </a:p>
                  </a:txBody>
                  <a:tcPr anchor="ctr"/>
                </a:tc>
                <a:tc>
                  <a:txBody>
                    <a:bodyPr/>
                    <a:lstStyle/>
                    <a:p>
                      <a:pPr algn="ctr"/>
                      <a:r>
                        <a:rPr lang="en-US" sz="2800" dirty="0"/>
                        <a:t>16</a:t>
                      </a:r>
                    </a:p>
                    <a:p>
                      <a:pPr algn="ctr"/>
                      <a:r>
                        <a:rPr lang="en-US" sz="2800" dirty="0"/>
                        <a:t>(5)</a:t>
                      </a:r>
                    </a:p>
                  </a:txBody>
                  <a:tcPr anchor="ctr"/>
                </a:tc>
                <a:tc>
                  <a:txBody>
                    <a:bodyPr/>
                    <a:lstStyle/>
                    <a:p>
                      <a:pPr algn="ctr"/>
                      <a:r>
                        <a:rPr lang="en-US" sz="2800" dirty="0"/>
                        <a:t>17</a:t>
                      </a:r>
                    </a:p>
                    <a:p>
                      <a:pPr algn="ctr"/>
                      <a:r>
                        <a:rPr lang="en-US" sz="2800" dirty="0"/>
                        <a:t>(6)</a:t>
                      </a:r>
                    </a:p>
                  </a:txBody>
                  <a:tcPr anchor="ctr"/>
                </a:tc>
                <a:tc>
                  <a:txBody>
                    <a:bodyPr/>
                    <a:lstStyle/>
                    <a:p>
                      <a:pPr algn="ctr"/>
                      <a:r>
                        <a:rPr lang="en-US" sz="2800" dirty="0"/>
                        <a:t>18</a:t>
                      </a:r>
                    </a:p>
                    <a:p>
                      <a:pPr algn="ctr"/>
                      <a:r>
                        <a:rPr lang="en-US" sz="2800" dirty="0"/>
                        <a:t>(7)</a:t>
                      </a:r>
                    </a:p>
                  </a:txBody>
                  <a:tcPr anchor="ctr">
                    <a:solidFill>
                      <a:schemeClr val="accent1">
                        <a:lumMod val="40000"/>
                        <a:lumOff val="60000"/>
                      </a:schemeClr>
                    </a:solidFill>
                  </a:tcPr>
                </a:tc>
                <a:tc>
                  <a:txBody>
                    <a:bodyPr/>
                    <a:lstStyle/>
                    <a:p>
                      <a:pPr algn="ctr"/>
                      <a:r>
                        <a:rPr lang="en-US" sz="2800" dirty="0"/>
                        <a:t>19</a:t>
                      </a:r>
                    </a:p>
                  </a:txBody>
                  <a:tcPr anchor="ctr"/>
                </a:tc>
                <a:tc>
                  <a:txBody>
                    <a:bodyPr/>
                    <a:lstStyle/>
                    <a:p>
                      <a:pPr algn="ctr"/>
                      <a:r>
                        <a:rPr lang="en-US" sz="2800" dirty="0"/>
                        <a:t>20</a:t>
                      </a:r>
                    </a:p>
                  </a:txBody>
                  <a:tcPr anchor="ctr"/>
                </a:tc>
                <a:extLst>
                  <a:ext uri="{0D108BD9-81ED-4DB2-BD59-A6C34878D82A}">
                    <a16:rowId xmlns:a16="http://schemas.microsoft.com/office/drawing/2014/main" val="2806709145"/>
                  </a:ext>
                </a:extLst>
              </a:tr>
              <a:tr h="689718">
                <a:tc>
                  <a:txBody>
                    <a:bodyPr/>
                    <a:lstStyle/>
                    <a:p>
                      <a:pPr algn="ctr"/>
                      <a:r>
                        <a:rPr lang="en-US" sz="2800" dirty="0"/>
                        <a:t>21</a:t>
                      </a:r>
                    </a:p>
                  </a:txBody>
                  <a:tcPr anchor="ctr"/>
                </a:tc>
                <a:tc>
                  <a:txBody>
                    <a:bodyPr/>
                    <a:lstStyle/>
                    <a:p>
                      <a:pPr algn="ctr"/>
                      <a:r>
                        <a:rPr lang="en-US" sz="2800" dirty="0"/>
                        <a:t>22</a:t>
                      </a:r>
                    </a:p>
                  </a:txBody>
                  <a:tcPr anchor="ctr"/>
                </a:tc>
                <a:tc>
                  <a:txBody>
                    <a:bodyPr/>
                    <a:lstStyle/>
                    <a:p>
                      <a:pPr algn="ctr"/>
                      <a:r>
                        <a:rPr lang="en-US" sz="2800" dirty="0"/>
                        <a:t>23</a:t>
                      </a:r>
                    </a:p>
                  </a:txBody>
                  <a:tcPr anchor="ctr"/>
                </a:tc>
                <a:tc>
                  <a:txBody>
                    <a:bodyPr/>
                    <a:lstStyle/>
                    <a:p>
                      <a:pPr algn="ctr"/>
                      <a:r>
                        <a:rPr lang="en-US" sz="2800" dirty="0"/>
                        <a:t>24</a:t>
                      </a:r>
                    </a:p>
                  </a:txBody>
                  <a:tcPr anchor="ctr">
                    <a:solidFill>
                      <a:schemeClr val="accent1">
                        <a:lumMod val="20000"/>
                        <a:lumOff val="80000"/>
                      </a:schemeClr>
                    </a:solidFill>
                  </a:tcPr>
                </a:tc>
                <a:tc>
                  <a:txBody>
                    <a:bodyPr/>
                    <a:lstStyle/>
                    <a:p>
                      <a:pPr algn="ctr"/>
                      <a:r>
                        <a:rPr lang="en-US" sz="2800" dirty="0"/>
                        <a:t>25</a:t>
                      </a:r>
                    </a:p>
                  </a:txBody>
                  <a:tcPr anchor="ctr"/>
                </a:tc>
                <a:tc>
                  <a:txBody>
                    <a:bodyPr/>
                    <a:lstStyle/>
                    <a:p>
                      <a:pPr algn="ctr"/>
                      <a:r>
                        <a:rPr lang="en-US" sz="2800" dirty="0"/>
                        <a:t>26</a:t>
                      </a:r>
                    </a:p>
                  </a:txBody>
                  <a:tcPr anchor="ctr"/>
                </a:tc>
                <a:tc>
                  <a:txBody>
                    <a:bodyPr/>
                    <a:lstStyle/>
                    <a:p>
                      <a:pPr algn="ctr"/>
                      <a:r>
                        <a:rPr lang="en-US" sz="2800" dirty="0"/>
                        <a:t>27</a:t>
                      </a:r>
                    </a:p>
                  </a:txBody>
                  <a:tcPr anchor="ctr"/>
                </a:tc>
                <a:extLst>
                  <a:ext uri="{0D108BD9-81ED-4DB2-BD59-A6C34878D82A}">
                    <a16:rowId xmlns:a16="http://schemas.microsoft.com/office/drawing/2014/main" val="124791005"/>
                  </a:ext>
                </a:extLst>
              </a:tr>
              <a:tr h="414648">
                <a:tc>
                  <a:txBody>
                    <a:bodyPr/>
                    <a:lstStyle/>
                    <a:p>
                      <a:pPr algn="ctr"/>
                      <a:r>
                        <a:rPr lang="en-US" sz="2800" dirty="0"/>
                        <a:t>28</a:t>
                      </a:r>
                    </a:p>
                  </a:txBody>
                  <a:tcPr anchor="ctr"/>
                </a:tc>
                <a:tc>
                  <a:txBody>
                    <a:bodyPr/>
                    <a:lstStyle/>
                    <a:p>
                      <a:pPr algn="ctr"/>
                      <a:r>
                        <a:rPr lang="en-US" sz="2800" dirty="0"/>
                        <a:t>29</a:t>
                      </a:r>
                    </a:p>
                  </a:txBody>
                  <a:tcPr anchor="ctr"/>
                </a:tc>
                <a:tc>
                  <a:txBody>
                    <a:bodyPr/>
                    <a:lstStyle/>
                    <a:p>
                      <a:pPr algn="ctr"/>
                      <a:r>
                        <a:rPr lang="en-US" sz="2800" dirty="0"/>
                        <a:t>30</a:t>
                      </a:r>
                    </a:p>
                  </a:txBody>
                  <a:tcPr anchor="ctr"/>
                </a:tc>
                <a:tc>
                  <a:txBody>
                    <a:bodyPr/>
                    <a:lstStyle/>
                    <a:p>
                      <a:pPr algn="ctr"/>
                      <a:r>
                        <a:rPr lang="en-US" sz="2800" dirty="0"/>
                        <a:t>31</a:t>
                      </a:r>
                    </a:p>
                  </a:txBody>
                  <a:tcPr anchor="ctr"/>
                </a:tc>
                <a:tc>
                  <a:txBody>
                    <a:bodyPr/>
                    <a:lstStyle/>
                    <a:p>
                      <a:pPr algn="ctr"/>
                      <a:endParaRPr lang="en-US" sz="2800"/>
                    </a:p>
                  </a:txBody>
                  <a:tcPr anchor="ctr"/>
                </a:tc>
                <a:tc>
                  <a:txBody>
                    <a:bodyPr/>
                    <a:lstStyle/>
                    <a:p>
                      <a:pPr algn="ctr"/>
                      <a:endParaRPr lang="en-US" sz="2800" dirty="0"/>
                    </a:p>
                  </a:txBody>
                  <a:tcPr anchor="ctr"/>
                </a:tc>
                <a:tc>
                  <a:txBody>
                    <a:bodyPr/>
                    <a:lstStyle/>
                    <a:p>
                      <a:pPr algn="ctr"/>
                      <a:endParaRPr lang="en-US" sz="2800" dirty="0"/>
                    </a:p>
                  </a:txBody>
                  <a:tcPr anchor="ct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220554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sz="3600" dirty="0"/>
              <a:t>Contract &gt; $100K</a:t>
            </a:r>
            <a:br>
              <a:rPr lang="en-US" sz="3600" dirty="0"/>
            </a:br>
            <a:r>
              <a:rPr lang="en-US" sz="3600" dirty="0"/>
              <a:t>Intent to Award</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3574914579"/>
              </p:ext>
            </p:extLst>
          </p:nvPr>
        </p:nvGraphicFramePr>
        <p:xfrm>
          <a:off x="647698" y="1417638"/>
          <a:ext cx="7848603" cy="4586922"/>
        </p:xfrm>
        <a:graphic>
          <a:graphicData uri="http://schemas.openxmlformats.org/drawingml/2006/table">
            <a:tbl>
              <a:tblPr firstRow="1" bandRow="1">
                <a:effectLst>
                  <a:innerShdw blurRad="63500" dist="50800" dir="16200000">
                    <a:prstClr val="black">
                      <a:alpha val="50000"/>
                    </a:prstClr>
                  </a:innerShdw>
                </a:effectLst>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637910">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459052">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997542">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rgbClr val="00B050"/>
                    </a:solidFill>
                  </a:tcPr>
                </a:tc>
                <a:tc>
                  <a:txBody>
                    <a:bodyPr/>
                    <a:lstStyle/>
                    <a:p>
                      <a:pPr algn="ctr"/>
                      <a:r>
                        <a:rPr lang="en-US" sz="2800" dirty="0"/>
                        <a:t>10</a:t>
                      </a:r>
                    </a:p>
                    <a:p>
                      <a:pPr algn="ctr"/>
                      <a:r>
                        <a:rPr lang="en-US" sz="2800" dirty="0"/>
                        <a:t>(1)</a:t>
                      </a:r>
                    </a:p>
                  </a:txBody>
                  <a:tcPr anchor="ctr"/>
                </a:tc>
                <a:tc>
                  <a:txBody>
                    <a:bodyPr/>
                    <a:lstStyle/>
                    <a:p>
                      <a:pPr algn="ctr"/>
                      <a:r>
                        <a:rPr lang="en-US" sz="2800" dirty="0"/>
                        <a:t>11</a:t>
                      </a:r>
                    </a:p>
                    <a:p>
                      <a:pPr algn="ctr"/>
                      <a:r>
                        <a:rPr lang="en-US" sz="2800" dirty="0"/>
                        <a:t>(2)</a:t>
                      </a:r>
                    </a:p>
                  </a:txBody>
                  <a:tcPr anchor="ctr"/>
                </a:tc>
                <a:tc>
                  <a:txBody>
                    <a:bodyPr/>
                    <a:lstStyle/>
                    <a:p>
                      <a:pPr algn="ctr"/>
                      <a:r>
                        <a:rPr lang="en-US" sz="2800" dirty="0"/>
                        <a:t>12</a:t>
                      </a:r>
                    </a:p>
                    <a:p>
                      <a:pPr algn="ctr"/>
                      <a:r>
                        <a:rPr lang="en-US" sz="2800" dirty="0"/>
                        <a:t>(3)</a:t>
                      </a:r>
                    </a:p>
                  </a:txBody>
                  <a:tcPr anchor="ctr"/>
                </a:tc>
                <a:tc>
                  <a:txBody>
                    <a:bodyPr/>
                    <a:lstStyle/>
                    <a:p>
                      <a:pPr algn="ctr"/>
                      <a:r>
                        <a:rPr lang="en-US" sz="2800" dirty="0"/>
                        <a:t>13</a:t>
                      </a:r>
                    </a:p>
                    <a:p>
                      <a:pPr algn="ctr"/>
                      <a:r>
                        <a:rPr lang="en-US" sz="2800" dirty="0"/>
                        <a:t>(X)</a:t>
                      </a:r>
                    </a:p>
                  </a:txBody>
                  <a:tcPr anchor="ctr"/>
                </a:tc>
                <a:extLst>
                  <a:ext uri="{0D108BD9-81ED-4DB2-BD59-A6C34878D82A}">
                    <a16:rowId xmlns:a16="http://schemas.microsoft.com/office/drawing/2014/main" val="422793185"/>
                  </a:ext>
                </a:extLst>
              </a:tr>
              <a:tr h="1383687">
                <a:tc>
                  <a:txBody>
                    <a:bodyPr/>
                    <a:lstStyle/>
                    <a:p>
                      <a:pPr algn="ctr"/>
                      <a:r>
                        <a:rPr lang="en-US" sz="2800" dirty="0"/>
                        <a:t>14</a:t>
                      </a:r>
                    </a:p>
                    <a:p>
                      <a:pPr algn="ctr"/>
                      <a:r>
                        <a:rPr lang="en-US" sz="2800" dirty="0"/>
                        <a:t>(X)</a:t>
                      </a:r>
                    </a:p>
                  </a:txBody>
                  <a:tcPr anchor="ctr"/>
                </a:tc>
                <a:tc>
                  <a:txBody>
                    <a:bodyPr/>
                    <a:lstStyle/>
                    <a:p>
                      <a:pPr algn="ctr"/>
                      <a:r>
                        <a:rPr lang="en-US" sz="2800" dirty="0"/>
                        <a:t>15</a:t>
                      </a:r>
                    </a:p>
                    <a:p>
                      <a:pPr algn="ctr"/>
                      <a:r>
                        <a:rPr lang="en-US" sz="2800" dirty="0"/>
                        <a:t>(4)</a:t>
                      </a:r>
                    </a:p>
                  </a:txBody>
                  <a:tcPr anchor="ctr"/>
                </a:tc>
                <a:tc>
                  <a:txBody>
                    <a:bodyPr/>
                    <a:lstStyle/>
                    <a:p>
                      <a:pPr algn="ctr"/>
                      <a:r>
                        <a:rPr lang="en-US" sz="2800" dirty="0"/>
                        <a:t>16</a:t>
                      </a:r>
                    </a:p>
                    <a:p>
                      <a:pPr algn="ctr"/>
                      <a:r>
                        <a:rPr lang="en-US" sz="2800" dirty="0"/>
                        <a:t>(5)</a:t>
                      </a:r>
                    </a:p>
                  </a:txBody>
                  <a:tcPr anchor="ctr"/>
                </a:tc>
                <a:tc>
                  <a:txBody>
                    <a:bodyPr/>
                    <a:lstStyle/>
                    <a:p>
                      <a:pPr algn="ctr"/>
                      <a:r>
                        <a:rPr lang="en-US" sz="2800" dirty="0"/>
                        <a:t>17</a:t>
                      </a:r>
                    </a:p>
                    <a:p>
                      <a:pPr algn="ctr"/>
                      <a:r>
                        <a:rPr lang="en-US" sz="2800" dirty="0"/>
                        <a:t>(6)</a:t>
                      </a:r>
                    </a:p>
                  </a:txBody>
                  <a:tcPr anchor="ctr"/>
                </a:tc>
                <a:tc>
                  <a:txBody>
                    <a:bodyPr/>
                    <a:lstStyle/>
                    <a:p>
                      <a:pPr algn="ctr"/>
                      <a:r>
                        <a:rPr lang="en-US" sz="2800" dirty="0"/>
                        <a:t>18</a:t>
                      </a:r>
                    </a:p>
                    <a:p>
                      <a:pPr algn="ctr"/>
                      <a:r>
                        <a:rPr lang="en-US" sz="2800" dirty="0"/>
                        <a:t>(7)</a:t>
                      </a:r>
                      <a:endParaRPr lang="en-US" sz="2400" dirty="0"/>
                    </a:p>
                  </a:txBody>
                  <a:tcPr anchor="ctr">
                    <a:solidFill>
                      <a:srgbClr val="FF0000"/>
                    </a:solidFill>
                  </a:tcPr>
                </a:tc>
                <a:tc>
                  <a:txBody>
                    <a:bodyPr/>
                    <a:lstStyle/>
                    <a:p>
                      <a:pPr algn="ctr"/>
                      <a:r>
                        <a:rPr lang="en-US" sz="2800" dirty="0"/>
                        <a:t>19</a:t>
                      </a:r>
                    </a:p>
                  </a:txBody>
                  <a:tcPr anchor="ctr">
                    <a:solidFill>
                      <a:srgbClr val="92D050"/>
                    </a:solidFill>
                  </a:tcPr>
                </a:tc>
                <a:tc>
                  <a:txBody>
                    <a:bodyPr/>
                    <a:lstStyle/>
                    <a:p>
                      <a:pPr algn="ctr"/>
                      <a:r>
                        <a:rPr lang="en-US" sz="2800" dirty="0"/>
                        <a:t>20</a:t>
                      </a:r>
                    </a:p>
                  </a:txBody>
                  <a:tcPr anchor="ctr"/>
                </a:tc>
                <a:extLst>
                  <a:ext uri="{0D108BD9-81ED-4DB2-BD59-A6C34878D82A}">
                    <a16:rowId xmlns:a16="http://schemas.microsoft.com/office/drawing/2014/main" val="2806709145"/>
                  </a:ext>
                </a:extLst>
              </a:tr>
              <a:tr h="531463">
                <a:tc>
                  <a:txBody>
                    <a:bodyPr/>
                    <a:lstStyle/>
                    <a:p>
                      <a:pPr algn="ctr"/>
                      <a:r>
                        <a:rPr lang="en-US" sz="2800" dirty="0"/>
                        <a:t>21</a:t>
                      </a:r>
                    </a:p>
                  </a:txBody>
                  <a:tcPr anchor="ctr"/>
                </a:tc>
                <a:tc>
                  <a:txBody>
                    <a:bodyPr/>
                    <a:lstStyle/>
                    <a:p>
                      <a:pPr algn="ctr"/>
                      <a:r>
                        <a:rPr lang="en-US" sz="2800" dirty="0"/>
                        <a:t>22</a:t>
                      </a:r>
                    </a:p>
                  </a:txBody>
                  <a:tcPr anchor="ctr"/>
                </a:tc>
                <a:tc>
                  <a:txBody>
                    <a:bodyPr/>
                    <a:lstStyle/>
                    <a:p>
                      <a:pPr algn="ctr"/>
                      <a:r>
                        <a:rPr lang="en-US" sz="2800" dirty="0"/>
                        <a:t>23</a:t>
                      </a:r>
                    </a:p>
                  </a:txBody>
                  <a:tcPr anchor="ctr"/>
                </a:tc>
                <a:tc>
                  <a:txBody>
                    <a:bodyPr/>
                    <a:lstStyle/>
                    <a:p>
                      <a:pPr algn="ctr"/>
                      <a:r>
                        <a:rPr lang="en-US" sz="2800" dirty="0"/>
                        <a:t>24</a:t>
                      </a:r>
                    </a:p>
                  </a:txBody>
                  <a:tcPr anchor="ctr">
                    <a:solidFill>
                      <a:schemeClr val="accent1">
                        <a:lumMod val="20000"/>
                        <a:lumOff val="80000"/>
                      </a:schemeClr>
                    </a:solidFill>
                  </a:tcPr>
                </a:tc>
                <a:tc>
                  <a:txBody>
                    <a:bodyPr/>
                    <a:lstStyle/>
                    <a:p>
                      <a:pPr algn="ctr"/>
                      <a:r>
                        <a:rPr lang="en-US" sz="2800" dirty="0"/>
                        <a:t>25</a:t>
                      </a:r>
                    </a:p>
                  </a:txBody>
                  <a:tcPr anchor="ctr"/>
                </a:tc>
                <a:tc>
                  <a:txBody>
                    <a:bodyPr/>
                    <a:lstStyle/>
                    <a:p>
                      <a:pPr algn="ctr"/>
                      <a:r>
                        <a:rPr lang="en-US" sz="2800" dirty="0"/>
                        <a:t>26</a:t>
                      </a:r>
                    </a:p>
                  </a:txBody>
                  <a:tcPr anchor="ctr"/>
                </a:tc>
                <a:tc>
                  <a:txBody>
                    <a:bodyPr/>
                    <a:lstStyle/>
                    <a:p>
                      <a:pPr algn="ctr"/>
                      <a:r>
                        <a:rPr lang="en-US" sz="2800" dirty="0"/>
                        <a:t>27</a:t>
                      </a:r>
                    </a:p>
                  </a:txBody>
                  <a:tcPr anchor="ctr"/>
                </a:tc>
                <a:extLst>
                  <a:ext uri="{0D108BD9-81ED-4DB2-BD59-A6C34878D82A}">
                    <a16:rowId xmlns:a16="http://schemas.microsoft.com/office/drawing/2014/main" val="124791005"/>
                  </a:ext>
                </a:extLst>
              </a:tr>
              <a:tr h="186076">
                <a:tc>
                  <a:txBody>
                    <a:bodyPr/>
                    <a:lstStyle/>
                    <a:p>
                      <a:pPr algn="ctr"/>
                      <a:r>
                        <a:rPr lang="en-US" sz="2800" dirty="0"/>
                        <a:t>28</a:t>
                      </a:r>
                    </a:p>
                  </a:txBody>
                  <a:tcPr anchor="ctr"/>
                </a:tc>
                <a:tc>
                  <a:txBody>
                    <a:bodyPr/>
                    <a:lstStyle/>
                    <a:p>
                      <a:pPr algn="ctr"/>
                      <a:r>
                        <a:rPr lang="en-US" sz="2800" dirty="0"/>
                        <a:t>29</a:t>
                      </a:r>
                    </a:p>
                  </a:txBody>
                  <a:tcPr anchor="ctr"/>
                </a:tc>
                <a:tc>
                  <a:txBody>
                    <a:bodyPr/>
                    <a:lstStyle/>
                    <a:p>
                      <a:pPr algn="ctr"/>
                      <a:r>
                        <a:rPr lang="en-US" sz="2800" dirty="0"/>
                        <a:t>30</a:t>
                      </a:r>
                    </a:p>
                  </a:txBody>
                  <a:tcPr anchor="ctr"/>
                </a:tc>
                <a:tc>
                  <a:txBody>
                    <a:bodyPr/>
                    <a:lstStyle/>
                    <a:p>
                      <a:pPr algn="ctr"/>
                      <a:r>
                        <a:rPr lang="en-US" sz="2800" dirty="0"/>
                        <a:t>31</a:t>
                      </a:r>
                    </a:p>
                  </a:txBody>
                  <a:tcPr anchor="ctr"/>
                </a:tc>
                <a:tc>
                  <a:txBody>
                    <a:bodyPr/>
                    <a:lstStyle/>
                    <a:p>
                      <a:pPr algn="ctr"/>
                      <a:endParaRPr lang="en-US" sz="2800"/>
                    </a:p>
                  </a:txBody>
                  <a:tcPr anchor="ctr"/>
                </a:tc>
                <a:tc>
                  <a:txBody>
                    <a:bodyPr/>
                    <a:lstStyle/>
                    <a:p>
                      <a:pPr algn="ctr"/>
                      <a:endParaRPr lang="en-US" sz="2800" dirty="0"/>
                    </a:p>
                  </a:txBody>
                  <a:tcPr anchor="ctr"/>
                </a:tc>
                <a:tc>
                  <a:txBody>
                    <a:bodyPr/>
                    <a:lstStyle/>
                    <a:p>
                      <a:pPr algn="ctr"/>
                      <a:endParaRPr lang="en-US" sz="2800" dirty="0"/>
                    </a:p>
                  </a:txBody>
                  <a:tcPr anchor="ct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3646729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sz="3600" dirty="0"/>
              <a:t>Last Day for Aggrieved Party to Take Action falls on a Friday or Day before a Holiday</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3242444877"/>
              </p:ext>
            </p:extLst>
          </p:nvPr>
        </p:nvGraphicFramePr>
        <p:xfrm>
          <a:off x="647698" y="1417638"/>
          <a:ext cx="7848603" cy="4586922"/>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637910">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459052">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997542">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chemeClr val="accent1">
                        <a:lumMod val="20000"/>
                        <a:lumOff val="80000"/>
                      </a:schemeClr>
                    </a:solidFill>
                  </a:tcPr>
                </a:tc>
                <a:tc>
                  <a:txBody>
                    <a:bodyPr/>
                    <a:lstStyle/>
                    <a:p>
                      <a:pPr algn="ctr"/>
                      <a:r>
                        <a:rPr lang="en-US" sz="2800" dirty="0"/>
                        <a:t>10</a:t>
                      </a:r>
                    </a:p>
                    <a:p>
                      <a:pPr algn="ctr"/>
                      <a:endParaRPr lang="en-US" sz="2800" dirty="0"/>
                    </a:p>
                  </a:txBody>
                  <a:tcPr anchor="ctr">
                    <a:solidFill>
                      <a:srgbClr val="00B050"/>
                    </a:solidFill>
                  </a:tcPr>
                </a:tc>
                <a:tc>
                  <a:txBody>
                    <a:bodyPr/>
                    <a:lstStyle/>
                    <a:p>
                      <a:pPr algn="ctr"/>
                      <a:r>
                        <a:rPr lang="en-US" sz="2800" dirty="0"/>
                        <a:t>11</a:t>
                      </a:r>
                    </a:p>
                    <a:p>
                      <a:pPr algn="ctr"/>
                      <a:r>
                        <a:rPr lang="en-US" sz="2800" dirty="0"/>
                        <a:t>(1)</a:t>
                      </a:r>
                    </a:p>
                  </a:txBody>
                  <a:tcPr anchor="ctr"/>
                </a:tc>
                <a:tc>
                  <a:txBody>
                    <a:bodyPr/>
                    <a:lstStyle/>
                    <a:p>
                      <a:pPr algn="ctr"/>
                      <a:r>
                        <a:rPr lang="en-US" sz="2800" dirty="0"/>
                        <a:t>12</a:t>
                      </a:r>
                    </a:p>
                    <a:p>
                      <a:pPr algn="ctr"/>
                      <a:r>
                        <a:rPr lang="en-US" sz="2800" dirty="0"/>
                        <a:t>(2)</a:t>
                      </a:r>
                    </a:p>
                  </a:txBody>
                  <a:tcPr anchor="ctr"/>
                </a:tc>
                <a:tc>
                  <a:txBody>
                    <a:bodyPr/>
                    <a:lstStyle/>
                    <a:p>
                      <a:pPr algn="ctr"/>
                      <a:r>
                        <a:rPr lang="en-US" sz="2800" dirty="0"/>
                        <a:t>13</a:t>
                      </a:r>
                    </a:p>
                    <a:p>
                      <a:pPr algn="ctr"/>
                      <a:r>
                        <a:rPr lang="en-US" sz="2800" dirty="0"/>
                        <a:t>(X)</a:t>
                      </a:r>
                    </a:p>
                  </a:txBody>
                  <a:tcPr anchor="ctr"/>
                </a:tc>
                <a:extLst>
                  <a:ext uri="{0D108BD9-81ED-4DB2-BD59-A6C34878D82A}">
                    <a16:rowId xmlns:a16="http://schemas.microsoft.com/office/drawing/2014/main" val="422793185"/>
                  </a:ext>
                </a:extLst>
              </a:tr>
              <a:tr h="1383687">
                <a:tc>
                  <a:txBody>
                    <a:bodyPr/>
                    <a:lstStyle/>
                    <a:p>
                      <a:pPr algn="ctr"/>
                      <a:r>
                        <a:rPr lang="en-US" sz="2800" dirty="0"/>
                        <a:t>14</a:t>
                      </a:r>
                    </a:p>
                    <a:p>
                      <a:pPr algn="ctr"/>
                      <a:r>
                        <a:rPr lang="en-US" sz="2800" dirty="0"/>
                        <a:t>(X)</a:t>
                      </a:r>
                    </a:p>
                  </a:txBody>
                  <a:tcPr anchor="ctr"/>
                </a:tc>
                <a:tc>
                  <a:txBody>
                    <a:bodyPr/>
                    <a:lstStyle/>
                    <a:p>
                      <a:pPr algn="ctr"/>
                      <a:r>
                        <a:rPr lang="en-US" sz="2800" dirty="0"/>
                        <a:t>15</a:t>
                      </a:r>
                    </a:p>
                    <a:p>
                      <a:pPr algn="ctr"/>
                      <a:r>
                        <a:rPr lang="en-US" sz="2800" dirty="0"/>
                        <a:t>(3)</a:t>
                      </a:r>
                    </a:p>
                  </a:txBody>
                  <a:tcPr anchor="ctr"/>
                </a:tc>
                <a:tc>
                  <a:txBody>
                    <a:bodyPr/>
                    <a:lstStyle/>
                    <a:p>
                      <a:pPr algn="ctr"/>
                      <a:r>
                        <a:rPr lang="en-US" sz="2800" dirty="0"/>
                        <a:t>16</a:t>
                      </a:r>
                    </a:p>
                    <a:p>
                      <a:pPr algn="ctr"/>
                      <a:r>
                        <a:rPr lang="en-US" sz="2800" dirty="0"/>
                        <a:t>(4)</a:t>
                      </a:r>
                    </a:p>
                  </a:txBody>
                  <a:tcPr anchor="ctr"/>
                </a:tc>
                <a:tc>
                  <a:txBody>
                    <a:bodyPr/>
                    <a:lstStyle/>
                    <a:p>
                      <a:pPr algn="ctr"/>
                      <a:r>
                        <a:rPr lang="en-US" sz="2800" dirty="0"/>
                        <a:t>17</a:t>
                      </a:r>
                    </a:p>
                    <a:p>
                      <a:pPr algn="ctr"/>
                      <a:r>
                        <a:rPr lang="en-US" sz="2800" dirty="0"/>
                        <a:t>(5)</a:t>
                      </a:r>
                    </a:p>
                  </a:txBody>
                  <a:tcPr anchor="ctr"/>
                </a:tc>
                <a:tc>
                  <a:txBody>
                    <a:bodyPr/>
                    <a:lstStyle/>
                    <a:p>
                      <a:pPr algn="ctr"/>
                      <a:r>
                        <a:rPr lang="en-US" sz="2800" dirty="0"/>
                        <a:t>18</a:t>
                      </a:r>
                    </a:p>
                    <a:p>
                      <a:pPr algn="ctr"/>
                      <a:r>
                        <a:rPr lang="en-US" sz="2800" dirty="0"/>
                        <a:t>(6)</a:t>
                      </a:r>
                      <a:endParaRPr lang="en-US" sz="2400" dirty="0"/>
                    </a:p>
                  </a:txBody>
                  <a:tcPr anchor="ctr">
                    <a:solidFill>
                      <a:schemeClr val="accent1">
                        <a:lumMod val="20000"/>
                        <a:lumOff val="80000"/>
                      </a:schemeClr>
                    </a:solidFill>
                  </a:tcPr>
                </a:tc>
                <a:tc>
                  <a:txBody>
                    <a:bodyPr/>
                    <a:lstStyle/>
                    <a:p>
                      <a:pPr algn="ctr"/>
                      <a:r>
                        <a:rPr lang="en-US" sz="2800" dirty="0"/>
                        <a:t>19</a:t>
                      </a:r>
                    </a:p>
                    <a:p>
                      <a:pPr algn="ctr"/>
                      <a:r>
                        <a:rPr lang="en-US" sz="2800" dirty="0"/>
                        <a:t>(7)</a:t>
                      </a:r>
                    </a:p>
                  </a:txBody>
                  <a:tcPr anchor="ctr">
                    <a:solidFill>
                      <a:srgbClr val="FF0000"/>
                    </a:solidFill>
                  </a:tcPr>
                </a:tc>
                <a:tc>
                  <a:txBody>
                    <a:bodyPr/>
                    <a:lstStyle/>
                    <a:p>
                      <a:pPr algn="ctr"/>
                      <a:r>
                        <a:rPr lang="en-US" sz="2800" dirty="0"/>
                        <a:t>20</a:t>
                      </a:r>
                    </a:p>
                  </a:txBody>
                  <a:tcPr anchor="ctr">
                    <a:solidFill>
                      <a:srgbClr val="92D050"/>
                    </a:solidFill>
                  </a:tcPr>
                </a:tc>
                <a:extLst>
                  <a:ext uri="{0D108BD9-81ED-4DB2-BD59-A6C34878D82A}">
                    <a16:rowId xmlns:a16="http://schemas.microsoft.com/office/drawing/2014/main" val="2806709145"/>
                  </a:ext>
                </a:extLst>
              </a:tr>
              <a:tr h="531463">
                <a:tc>
                  <a:txBody>
                    <a:bodyPr/>
                    <a:lstStyle/>
                    <a:p>
                      <a:pPr algn="ctr"/>
                      <a:r>
                        <a:rPr lang="en-US" sz="2800" dirty="0"/>
                        <a:t>21</a:t>
                      </a:r>
                    </a:p>
                  </a:txBody>
                  <a:tcPr anchor="ctr"/>
                </a:tc>
                <a:tc>
                  <a:txBody>
                    <a:bodyPr/>
                    <a:lstStyle/>
                    <a:p>
                      <a:pPr algn="ctr"/>
                      <a:r>
                        <a:rPr lang="en-US" sz="2800" dirty="0"/>
                        <a:t>22</a:t>
                      </a:r>
                    </a:p>
                  </a:txBody>
                  <a:tcPr anchor="ctr"/>
                </a:tc>
                <a:tc>
                  <a:txBody>
                    <a:bodyPr/>
                    <a:lstStyle/>
                    <a:p>
                      <a:pPr algn="ctr"/>
                      <a:r>
                        <a:rPr lang="en-US" sz="2800" dirty="0"/>
                        <a:t>23</a:t>
                      </a:r>
                    </a:p>
                  </a:txBody>
                  <a:tcPr anchor="ctr"/>
                </a:tc>
                <a:tc>
                  <a:txBody>
                    <a:bodyPr/>
                    <a:lstStyle/>
                    <a:p>
                      <a:pPr algn="ctr"/>
                      <a:r>
                        <a:rPr lang="en-US" sz="2800" dirty="0"/>
                        <a:t>24</a:t>
                      </a:r>
                    </a:p>
                  </a:txBody>
                  <a:tcPr anchor="ctr">
                    <a:noFill/>
                  </a:tcPr>
                </a:tc>
                <a:tc>
                  <a:txBody>
                    <a:bodyPr/>
                    <a:lstStyle/>
                    <a:p>
                      <a:pPr algn="ctr"/>
                      <a:r>
                        <a:rPr lang="en-US" sz="2800" dirty="0"/>
                        <a:t>25</a:t>
                      </a:r>
                    </a:p>
                  </a:txBody>
                  <a:tcPr anchor="ctr"/>
                </a:tc>
                <a:tc>
                  <a:txBody>
                    <a:bodyPr/>
                    <a:lstStyle/>
                    <a:p>
                      <a:pPr algn="ctr"/>
                      <a:r>
                        <a:rPr lang="en-US" sz="2800" dirty="0"/>
                        <a:t>26</a:t>
                      </a:r>
                    </a:p>
                  </a:txBody>
                  <a:tcPr anchor="ctr"/>
                </a:tc>
                <a:tc>
                  <a:txBody>
                    <a:bodyPr/>
                    <a:lstStyle/>
                    <a:p>
                      <a:pPr algn="ctr"/>
                      <a:r>
                        <a:rPr lang="en-US" sz="2800" dirty="0"/>
                        <a:t>27</a:t>
                      </a:r>
                    </a:p>
                  </a:txBody>
                  <a:tcPr anchor="ctr"/>
                </a:tc>
                <a:extLst>
                  <a:ext uri="{0D108BD9-81ED-4DB2-BD59-A6C34878D82A}">
                    <a16:rowId xmlns:a16="http://schemas.microsoft.com/office/drawing/2014/main" val="124791005"/>
                  </a:ext>
                </a:extLst>
              </a:tr>
              <a:tr h="186076">
                <a:tc>
                  <a:txBody>
                    <a:bodyPr/>
                    <a:lstStyle/>
                    <a:p>
                      <a:pPr algn="ctr"/>
                      <a:r>
                        <a:rPr lang="en-US" sz="2800" dirty="0"/>
                        <a:t>28</a:t>
                      </a:r>
                    </a:p>
                  </a:txBody>
                  <a:tcPr anchor="ctr"/>
                </a:tc>
                <a:tc>
                  <a:txBody>
                    <a:bodyPr/>
                    <a:lstStyle/>
                    <a:p>
                      <a:pPr algn="ctr"/>
                      <a:r>
                        <a:rPr lang="en-US" sz="2800" dirty="0"/>
                        <a:t>29</a:t>
                      </a:r>
                    </a:p>
                  </a:txBody>
                  <a:tcPr anchor="ctr"/>
                </a:tc>
                <a:tc>
                  <a:txBody>
                    <a:bodyPr/>
                    <a:lstStyle/>
                    <a:p>
                      <a:pPr algn="ctr"/>
                      <a:r>
                        <a:rPr lang="en-US" sz="2800" dirty="0"/>
                        <a:t>30</a:t>
                      </a:r>
                    </a:p>
                  </a:txBody>
                  <a:tcPr anchor="ctr"/>
                </a:tc>
                <a:tc>
                  <a:txBody>
                    <a:bodyPr/>
                    <a:lstStyle/>
                    <a:p>
                      <a:pPr algn="ctr"/>
                      <a:r>
                        <a:rPr lang="en-US" sz="2800" dirty="0"/>
                        <a:t>31</a:t>
                      </a:r>
                    </a:p>
                  </a:txBody>
                  <a:tcPr anchor="ctr"/>
                </a:tc>
                <a:tc>
                  <a:txBody>
                    <a:bodyPr/>
                    <a:lstStyle/>
                    <a:p>
                      <a:pPr algn="ctr"/>
                      <a:endParaRPr lang="en-US" sz="2800"/>
                    </a:p>
                  </a:txBody>
                  <a:tcPr anchor="ctr"/>
                </a:tc>
                <a:tc>
                  <a:txBody>
                    <a:bodyPr/>
                    <a:lstStyle/>
                    <a:p>
                      <a:pPr algn="ctr"/>
                      <a:endParaRPr lang="en-US" sz="2800" dirty="0"/>
                    </a:p>
                  </a:txBody>
                  <a:tcPr anchor="ctr"/>
                </a:tc>
                <a:tc>
                  <a:txBody>
                    <a:bodyPr/>
                    <a:lstStyle/>
                    <a:p>
                      <a:pPr algn="ctr"/>
                      <a:endParaRPr lang="en-US" sz="2800" dirty="0"/>
                    </a:p>
                  </a:txBody>
                  <a:tcPr anchor="ct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376636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dirty="0"/>
              <a:t>Last Day to Take Action Falls on a Weekend or Holiday</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800330657"/>
              </p:ext>
            </p:extLst>
          </p:nvPr>
        </p:nvGraphicFramePr>
        <p:xfrm>
          <a:off x="647698" y="1600200"/>
          <a:ext cx="7848603" cy="4792134"/>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338667">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719667">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719667">
                <a:tc>
                  <a:txBody>
                    <a:bodyPr/>
                    <a:lstStyle/>
                    <a:p>
                      <a:pPr algn="ctr"/>
                      <a:r>
                        <a:rPr lang="en-US" sz="2800" dirty="0"/>
                        <a:t>7</a:t>
                      </a:r>
                    </a:p>
                  </a:txBody>
                  <a:tcPr anchor="ctr"/>
                </a:tc>
                <a:tc>
                  <a:txBody>
                    <a:bodyPr/>
                    <a:lstStyle/>
                    <a:p>
                      <a:pPr algn="ctr"/>
                      <a:r>
                        <a:rPr lang="en-US" sz="2800" dirty="0"/>
                        <a:t>8</a:t>
                      </a:r>
                    </a:p>
                  </a:txBody>
                  <a:tcPr anchor="ctr">
                    <a:solidFill>
                      <a:schemeClr val="accent1">
                        <a:lumMod val="20000"/>
                        <a:lumOff val="80000"/>
                      </a:schemeClr>
                    </a:solidFill>
                  </a:tcPr>
                </a:tc>
                <a:tc>
                  <a:txBody>
                    <a:bodyPr/>
                    <a:lstStyle/>
                    <a:p>
                      <a:pPr algn="ctr"/>
                      <a:r>
                        <a:rPr lang="en-US" sz="2800" dirty="0"/>
                        <a:t>9</a:t>
                      </a:r>
                    </a:p>
                  </a:txBody>
                  <a:tcPr anchor="ctr">
                    <a:solidFill>
                      <a:schemeClr val="accent1">
                        <a:lumMod val="20000"/>
                        <a:lumOff val="80000"/>
                      </a:schemeClr>
                    </a:solidFill>
                  </a:tcPr>
                </a:tc>
                <a:tc>
                  <a:txBody>
                    <a:bodyPr/>
                    <a:lstStyle/>
                    <a:p>
                      <a:pPr algn="ctr"/>
                      <a:r>
                        <a:rPr lang="en-US" sz="2800" dirty="0"/>
                        <a:t>10</a:t>
                      </a:r>
                    </a:p>
                    <a:p>
                      <a:pPr algn="ctr"/>
                      <a:endParaRPr lang="en-US" sz="2800" dirty="0"/>
                    </a:p>
                  </a:txBody>
                  <a:tcPr anchor="ctr">
                    <a:solidFill>
                      <a:schemeClr val="accent1">
                        <a:lumMod val="20000"/>
                        <a:lumOff val="80000"/>
                      </a:schemeClr>
                    </a:solidFill>
                  </a:tcPr>
                </a:tc>
                <a:tc>
                  <a:txBody>
                    <a:bodyPr/>
                    <a:lstStyle/>
                    <a:p>
                      <a:pPr algn="ctr"/>
                      <a:r>
                        <a:rPr lang="en-US" sz="2800" dirty="0"/>
                        <a:t>11</a:t>
                      </a:r>
                    </a:p>
                    <a:p>
                      <a:pPr algn="ctr"/>
                      <a:endParaRPr lang="en-US" sz="2800" dirty="0"/>
                    </a:p>
                  </a:txBody>
                  <a:tcPr anchor="ctr">
                    <a:solidFill>
                      <a:schemeClr val="accent1">
                        <a:lumMod val="20000"/>
                        <a:lumOff val="80000"/>
                      </a:schemeClr>
                    </a:solidFill>
                  </a:tcPr>
                </a:tc>
                <a:tc>
                  <a:txBody>
                    <a:bodyPr/>
                    <a:lstStyle/>
                    <a:p>
                      <a:pPr algn="ctr"/>
                      <a:r>
                        <a:rPr lang="en-US" sz="2800" dirty="0"/>
                        <a:t>12</a:t>
                      </a:r>
                    </a:p>
                    <a:p>
                      <a:pPr algn="ctr"/>
                      <a:endParaRPr lang="en-US" sz="2800" dirty="0"/>
                    </a:p>
                  </a:txBody>
                  <a:tcPr anchor="ctr">
                    <a:solidFill>
                      <a:srgbClr val="00B050"/>
                    </a:solidFill>
                  </a:tcPr>
                </a:tc>
                <a:tc>
                  <a:txBody>
                    <a:bodyPr/>
                    <a:lstStyle/>
                    <a:p>
                      <a:pPr algn="ctr"/>
                      <a:r>
                        <a:rPr lang="en-US" sz="2800" dirty="0"/>
                        <a:t>13</a:t>
                      </a:r>
                    </a:p>
                    <a:p>
                      <a:pPr algn="ctr"/>
                      <a:r>
                        <a:rPr lang="en-US" sz="2800" dirty="0"/>
                        <a:t>(1)</a:t>
                      </a:r>
                    </a:p>
                  </a:txBody>
                  <a:tcPr anchor="ctr"/>
                </a:tc>
                <a:extLst>
                  <a:ext uri="{0D108BD9-81ED-4DB2-BD59-A6C34878D82A}">
                    <a16:rowId xmlns:a16="http://schemas.microsoft.com/office/drawing/2014/main" val="422793185"/>
                  </a:ext>
                </a:extLst>
              </a:tr>
              <a:tr h="719667">
                <a:tc>
                  <a:txBody>
                    <a:bodyPr/>
                    <a:lstStyle/>
                    <a:p>
                      <a:pPr algn="ctr"/>
                      <a:r>
                        <a:rPr lang="en-US" sz="2800" dirty="0"/>
                        <a:t>14</a:t>
                      </a:r>
                    </a:p>
                    <a:p>
                      <a:pPr algn="ctr"/>
                      <a:r>
                        <a:rPr lang="en-US" sz="2800" dirty="0"/>
                        <a:t>(2)</a:t>
                      </a:r>
                    </a:p>
                  </a:txBody>
                  <a:tcPr anchor="ctr"/>
                </a:tc>
                <a:tc>
                  <a:txBody>
                    <a:bodyPr/>
                    <a:lstStyle/>
                    <a:p>
                      <a:pPr algn="ctr"/>
                      <a:r>
                        <a:rPr lang="en-US" sz="2800" dirty="0"/>
                        <a:t>15</a:t>
                      </a:r>
                    </a:p>
                    <a:p>
                      <a:pPr algn="ctr"/>
                      <a:r>
                        <a:rPr lang="en-US" sz="2800" dirty="0"/>
                        <a:t>(3)</a:t>
                      </a:r>
                    </a:p>
                  </a:txBody>
                  <a:tcPr anchor="ctr"/>
                </a:tc>
                <a:tc>
                  <a:txBody>
                    <a:bodyPr/>
                    <a:lstStyle/>
                    <a:p>
                      <a:pPr algn="ctr"/>
                      <a:r>
                        <a:rPr lang="en-US" sz="2800" dirty="0"/>
                        <a:t>16</a:t>
                      </a:r>
                    </a:p>
                    <a:p>
                      <a:pPr algn="ctr"/>
                      <a:r>
                        <a:rPr lang="en-US" sz="2800" dirty="0"/>
                        <a:t>(4)</a:t>
                      </a:r>
                    </a:p>
                  </a:txBody>
                  <a:tcPr anchor="ctr"/>
                </a:tc>
                <a:tc>
                  <a:txBody>
                    <a:bodyPr/>
                    <a:lstStyle/>
                    <a:p>
                      <a:pPr algn="ctr"/>
                      <a:r>
                        <a:rPr lang="en-US" sz="2800" dirty="0"/>
                        <a:t>17</a:t>
                      </a:r>
                    </a:p>
                    <a:p>
                      <a:pPr algn="ctr"/>
                      <a:r>
                        <a:rPr lang="en-US" sz="2800" dirty="0"/>
                        <a:t>(5)</a:t>
                      </a:r>
                    </a:p>
                  </a:txBody>
                  <a:tcPr anchor="ctr"/>
                </a:tc>
                <a:tc>
                  <a:txBody>
                    <a:bodyPr/>
                    <a:lstStyle/>
                    <a:p>
                      <a:pPr algn="ctr"/>
                      <a:r>
                        <a:rPr lang="en-US" sz="2800" dirty="0"/>
                        <a:t>18</a:t>
                      </a:r>
                    </a:p>
                    <a:p>
                      <a:pPr algn="ctr"/>
                      <a:r>
                        <a:rPr lang="en-US" sz="2800" dirty="0"/>
                        <a:t>(6)</a:t>
                      </a:r>
                    </a:p>
                  </a:txBody>
                  <a:tcPr anchor="ctr">
                    <a:solidFill>
                      <a:schemeClr val="accent1">
                        <a:lumMod val="40000"/>
                        <a:lumOff val="60000"/>
                      </a:schemeClr>
                    </a:solidFill>
                  </a:tcPr>
                </a:tc>
                <a:tc>
                  <a:txBody>
                    <a:bodyPr/>
                    <a:lstStyle/>
                    <a:p>
                      <a:pPr algn="ctr"/>
                      <a:r>
                        <a:rPr lang="en-US" sz="2800" dirty="0"/>
                        <a:t>19</a:t>
                      </a:r>
                    </a:p>
                    <a:p>
                      <a:pPr algn="ctr"/>
                      <a:r>
                        <a:rPr lang="en-US" sz="2800" dirty="0"/>
                        <a:t>(7)</a:t>
                      </a:r>
                    </a:p>
                  </a:txBody>
                  <a:tcPr anchor="ctr"/>
                </a:tc>
                <a:tc>
                  <a:txBody>
                    <a:bodyPr/>
                    <a:lstStyle/>
                    <a:p>
                      <a:pPr algn="ctr"/>
                      <a:r>
                        <a:rPr lang="en-US" sz="2800" dirty="0"/>
                        <a:t>20</a:t>
                      </a:r>
                    </a:p>
                    <a:p>
                      <a:pPr algn="ctr"/>
                      <a:r>
                        <a:rPr lang="en-US" sz="2800" dirty="0"/>
                        <a:t>(8)</a:t>
                      </a:r>
                    </a:p>
                  </a:txBody>
                  <a:tcPr anchor="ctr"/>
                </a:tc>
                <a:extLst>
                  <a:ext uri="{0D108BD9-81ED-4DB2-BD59-A6C34878D82A}">
                    <a16:rowId xmlns:a16="http://schemas.microsoft.com/office/drawing/2014/main" val="2806709145"/>
                  </a:ext>
                </a:extLst>
              </a:tr>
              <a:tr h="719667">
                <a:tc>
                  <a:txBody>
                    <a:bodyPr/>
                    <a:lstStyle/>
                    <a:p>
                      <a:pPr algn="ctr"/>
                      <a:r>
                        <a:rPr lang="en-US" sz="2800" dirty="0"/>
                        <a:t>21</a:t>
                      </a:r>
                    </a:p>
                    <a:p>
                      <a:pPr algn="ctr"/>
                      <a:r>
                        <a:rPr lang="en-US" sz="2800" dirty="0"/>
                        <a:t>(9)</a:t>
                      </a:r>
                    </a:p>
                  </a:txBody>
                  <a:tcPr anchor="ctr"/>
                </a:tc>
                <a:tc>
                  <a:txBody>
                    <a:bodyPr/>
                    <a:lstStyle/>
                    <a:p>
                      <a:pPr algn="ctr"/>
                      <a:r>
                        <a:rPr lang="en-US" sz="2800" dirty="0"/>
                        <a:t>22</a:t>
                      </a:r>
                    </a:p>
                    <a:p>
                      <a:pPr algn="ctr"/>
                      <a:r>
                        <a:rPr lang="en-US" sz="2800" dirty="0"/>
                        <a:t>(10)</a:t>
                      </a:r>
                    </a:p>
                  </a:txBody>
                  <a:tcPr anchor="ctr"/>
                </a:tc>
                <a:tc>
                  <a:txBody>
                    <a:bodyPr/>
                    <a:lstStyle/>
                    <a:p>
                      <a:pPr algn="ctr"/>
                      <a:r>
                        <a:rPr lang="en-US" sz="2800" dirty="0"/>
                        <a:t>23</a:t>
                      </a:r>
                    </a:p>
                    <a:p>
                      <a:pPr algn="ctr"/>
                      <a:r>
                        <a:rPr lang="en-US" sz="2800" dirty="0"/>
                        <a:t>(11)</a:t>
                      </a:r>
                    </a:p>
                  </a:txBody>
                  <a:tcPr anchor="ctr"/>
                </a:tc>
                <a:tc>
                  <a:txBody>
                    <a:bodyPr/>
                    <a:lstStyle/>
                    <a:p>
                      <a:pPr algn="ctr"/>
                      <a:r>
                        <a:rPr lang="en-US" sz="2800" dirty="0"/>
                        <a:t>24</a:t>
                      </a:r>
                    </a:p>
                    <a:p>
                      <a:pPr algn="ctr"/>
                      <a:r>
                        <a:rPr lang="en-US" sz="2800" dirty="0"/>
                        <a:t>(12)</a:t>
                      </a:r>
                    </a:p>
                  </a:txBody>
                  <a:tcPr anchor="ctr">
                    <a:solidFill>
                      <a:schemeClr val="accent1">
                        <a:lumMod val="20000"/>
                        <a:lumOff val="80000"/>
                      </a:schemeClr>
                    </a:solidFill>
                  </a:tcPr>
                </a:tc>
                <a:tc>
                  <a:txBody>
                    <a:bodyPr/>
                    <a:lstStyle/>
                    <a:p>
                      <a:pPr algn="ctr"/>
                      <a:r>
                        <a:rPr lang="en-US" sz="2800" dirty="0"/>
                        <a:t>25</a:t>
                      </a:r>
                    </a:p>
                    <a:p>
                      <a:pPr algn="ctr"/>
                      <a:r>
                        <a:rPr lang="en-US" sz="2800" dirty="0"/>
                        <a:t>(13)</a:t>
                      </a:r>
                    </a:p>
                  </a:txBody>
                  <a:tcPr anchor="ctr">
                    <a:solidFill>
                      <a:schemeClr val="accent1">
                        <a:lumMod val="20000"/>
                        <a:lumOff val="80000"/>
                      </a:schemeClr>
                    </a:solidFill>
                  </a:tcPr>
                </a:tc>
                <a:tc>
                  <a:txBody>
                    <a:bodyPr/>
                    <a:lstStyle/>
                    <a:p>
                      <a:pPr algn="ctr"/>
                      <a:r>
                        <a:rPr lang="en-US" sz="2800" dirty="0"/>
                        <a:t>26</a:t>
                      </a:r>
                    </a:p>
                    <a:p>
                      <a:pPr algn="ctr"/>
                      <a:r>
                        <a:rPr lang="en-US" sz="2800" dirty="0"/>
                        <a:t>(14)</a:t>
                      </a:r>
                    </a:p>
                  </a:txBody>
                  <a:tcPr anchor="ctr">
                    <a:solidFill>
                      <a:schemeClr val="accent1">
                        <a:lumMod val="20000"/>
                        <a:lumOff val="80000"/>
                      </a:schemeClr>
                    </a:solidFill>
                  </a:tcPr>
                </a:tc>
                <a:tc>
                  <a:txBody>
                    <a:bodyPr/>
                    <a:lstStyle/>
                    <a:p>
                      <a:pPr algn="ctr"/>
                      <a:r>
                        <a:rPr lang="en-US" sz="2800" dirty="0"/>
                        <a:t>27</a:t>
                      </a:r>
                    </a:p>
                    <a:p>
                      <a:pPr algn="ctr"/>
                      <a:r>
                        <a:rPr lang="en-US" sz="2800" dirty="0"/>
                        <a:t>(15)</a:t>
                      </a:r>
                    </a:p>
                  </a:txBody>
                  <a:tcPr anchor="ctr">
                    <a:solidFill>
                      <a:schemeClr val="accent1">
                        <a:lumMod val="20000"/>
                        <a:lumOff val="80000"/>
                      </a:schemeClr>
                    </a:solidFill>
                  </a:tcPr>
                </a:tc>
                <a:extLst>
                  <a:ext uri="{0D108BD9-81ED-4DB2-BD59-A6C34878D82A}">
                    <a16:rowId xmlns:a16="http://schemas.microsoft.com/office/drawing/2014/main" val="124791005"/>
                  </a:ext>
                </a:extLst>
              </a:tr>
              <a:tr h="719667">
                <a:tc>
                  <a:txBody>
                    <a:bodyPr/>
                    <a:lstStyle/>
                    <a:p>
                      <a:pPr algn="ctr"/>
                      <a:r>
                        <a:rPr lang="en-US" sz="2800" dirty="0"/>
                        <a:t>28</a:t>
                      </a:r>
                    </a:p>
                  </a:txBody>
                  <a:tcPr anchor="ctr">
                    <a:solidFill>
                      <a:schemeClr val="accent1">
                        <a:lumMod val="40000"/>
                        <a:lumOff val="60000"/>
                      </a:schemeClr>
                    </a:solidFill>
                  </a:tcPr>
                </a:tc>
                <a:tc>
                  <a:txBody>
                    <a:bodyPr/>
                    <a:lstStyle/>
                    <a:p>
                      <a:pPr algn="ctr"/>
                      <a:r>
                        <a:rPr lang="en-US" sz="2800" dirty="0"/>
                        <a:t>29</a:t>
                      </a:r>
                    </a:p>
                  </a:txBody>
                  <a:tcPr anchor="ctr">
                    <a:solidFill>
                      <a:srgbClr val="FF0000"/>
                    </a:solidFill>
                  </a:tcPr>
                </a:tc>
                <a:tc>
                  <a:txBody>
                    <a:bodyPr/>
                    <a:lstStyle/>
                    <a:p>
                      <a:pPr algn="ctr"/>
                      <a:r>
                        <a:rPr lang="en-US" sz="2800" dirty="0"/>
                        <a:t>30</a:t>
                      </a:r>
                    </a:p>
                  </a:txBody>
                  <a:tcPr anchor="ctr">
                    <a:solidFill>
                      <a:srgbClr val="FFC000"/>
                    </a:solidFill>
                  </a:tcPr>
                </a:tc>
                <a:tc>
                  <a:txBody>
                    <a:bodyPr/>
                    <a:lstStyle/>
                    <a:p>
                      <a:pPr algn="ctr"/>
                      <a:r>
                        <a:rPr lang="en-US" sz="2800" dirty="0"/>
                        <a:t>31</a:t>
                      </a:r>
                    </a:p>
                  </a:txBody>
                  <a:tcPr anchor="ctr">
                    <a:solidFill>
                      <a:srgbClr val="FFC000"/>
                    </a:solidFill>
                  </a:tcPr>
                </a:tc>
                <a:tc>
                  <a:txBody>
                    <a:bodyPr/>
                    <a:lstStyle/>
                    <a:p>
                      <a:pPr algn="ctr"/>
                      <a:endParaRPr lang="en-US" sz="2800" dirty="0"/>
                    </a:p>
                  </a:txBody>
                  <a:tcPr anchor="ctr">
                    <a:solidFill>
                      <a:srgbClr val="FFC000"/>
                    </a:solidFill>
                  </a:tcPr>
                </a:tc>
                <a:tc>
                  <a:txBody>
                    <a:bodyPr/>
                    <a:lstStyle/>
                    <a:p>
                      <a:pPr algn="ctr"/>
                      <a:endParaRPr lang="en-US" sz="2800" dirty="0"/>
                    </a:p>
                  </a:txBody>
                  <a:tcPr anchor="ctr">
                    <a:solidFill>
                      <a:srgbClr val="FFC000"/>
                    </a:solidFill>
                  </a:tcPr>
                </a:tc>
                <a:tc>
                  <a:txBody>
                    <a:bodyPr/>
                    <a:lstStyle/>
                    <a:p>
                      <a:pPr algn="ctr"/>
                      <a:r>
                        <a:rPr lang="en-US" sz="2800" dirty="0"/>
                        <a:t>Until </a:t>
                      </a:r>
                    </a:p>
                  </a:txBody>
                  <a:tcPr anchor="ctr">
                    <a:solidFill>
                      <a:srgbClr val="FFC000"/>
                    </a:solidFill>
                  </a:tcP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2363125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CD94B7-7B35-4CA4-996E-5C27AA7B6ABB}"/>
              </a:ext>
            </a:extLst>
          </p:cNvPr>
          <p:cNvSpPr>
            <a:spLocks noGrp="1"/>
          </p:cNvSpPr>
          <p:nvPr>
            <p:ph type="ctrTitle"/>
          </p:nvPr>
        </p:nvSpPr>
        <p:spPr/>
        <p:txBody>
          <a:bodyPr/>
          <a:lstStyle/>
          <a:p>
            <a:r>
              <a:rPr lang="en-US" dirty="0"/>
              <a:t>Questions on Protests of Awards?</a:t>
            </a:r>
          </a:p>
        </p:txBody>
      </p:sp>
      <p:sp>
        <p:nvSpPr>
          <p:cNvPr id="5" name="Subtitle 4">
            <a:extLst>
              <a:ext uri="{FF2B5EF4-FFF2-40B4-BE49-F238E27FC236}">
                <a16:creationId xmlns:a16="http://schemas.microsoft.com/office/drawing/2014/main" id="{30145D8B-11BA-4B9B-B4F8-780B2454377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76345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5110D-EAA3-4B73-B025-3254B1BAC9D2}"/>
              </a:ext>
            </a:extLst>
          </p:cNvPr>
          <p:cNvSpPr>
            <a:spLocks noGrp="1"/>
          </p:cNvSpPr>
          <p:nvPr>
            <p:ph type="title"/>
          </p:nvPr>
        </p:nvSpPr>
        <p:spPr>
          <a:xfrm>
            <a:off x="457200" y="990600"/>
            <a:ext cx="8229600" cy="427038"/>
          </a:xfrm>
        </p:spPr>
        <p:txBody>
          <a:bodyPr/>
          <a:lstStyle/>
          <a:p>
            <a:r>
              <a:rPr lang="en-US" dirty="0"/>
              <a:t>Public Access to Procurement Information</a:t>
            </a:r>
            <a:br>
              <a:rPr lang="en-US" dirty="0"/>
            </a:br>
            <a:r>
              <a:rPr lang="en-US" dirty="0"/>
              <a:t>Section 11-35-410</a:t>
            </a:r>
          </a:p>
        </p:txBody>
      </p:sp>
      <p:sp>
        <p:nvSpPr>
          <p:cNvPr id="3" name="Content Placeholder 2">
            <a:extLst>
              <a:ext uri="{FF2B5EF4-FFF2-40B4-BE49-F238E27FC236}">
                <a16:creationId xmlns:a16="http://schemas.microsoft.com/office/drawing/2014/main" id="{9E1EA9B6-E804-49C6-B6C3-AF9D0CCA9B04}"/>
              </a:ext>
            </a:extLst>
          </p:cNvPr>
          <p:cNvSpPr>
            <a:spLocks noGrp="1"/>
          </p:cNvSpPr>
          <p:nvPr>
            <p:ph idx="1"/>
          </p:nvPr>
        </p:nvSpPr>
        <p:spPr>
          <a:xfrm>
            <a:off x="457200" y="2743200"/>
            <a:ext cx="8229600" cy="3382963"/>
          </a:xfrm>
        </p:spPr>
        <p:txBody>
          <a:bodyPr/>
          <a:lstStyle/>
          <a:p>
            <a:r>
              <a:rPr lang="en-US" dirty="0"/>
              <a:t>Confidential Solicitation Documents</a:t>
            </a:r>
          </a:p>
          <a:p>
            <a:r>
              <a:rPr lang="en-US" dirty="0"/>
              <a:t>Disposition of Documents where no Award is Made</a:t>
            </a:r>
          </a:p>
          <a:p>
            <a:r>
              <a:rPr lang="en-US" dirty="0"/>
              <a:t>Five Day Response Time</a:t>
            </a:r>
          </a:p>
        </p:txBody>
      </p:sp>
    </p:spTree>
    <p:extLst>
      <p:ext uri="{BB962C8B-B14F-4D97-AF65-F5344CB8AC3E}">
        <p14:creationId xmlns:p14="http://schemas.microsoft.com/office/powerpoint/2010/main" val="892385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dirty="0"/>
              <a:t>Making Documents Available</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2181898153"/>
              </p:ext>
            </p:extLst>
          </p:nvPr>
        </p:nvGraphicFramePr>
        <p:xfrm>
          <a:off x="647698" y="1219200"/>
          <a:ext cx="7848603" cy="4768428"/>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719667">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719667">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719667">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rgbClr val="00B050"/>
                    </a:solidFill>
                  </a:tcPr>
                </a:tc>
                <a:tc>
                  <a:txBody>
                    <a:bodyPr/>
                    <a:lstStyle/>
                    <a:p>
                      <a:pPr algn="ctr"/>
                      <a:r>
                        <a:rPr lang="en-US" sz="2800" dirty="0"/>
                        <a:t>10</a:t>
                      </a:r>
                    </a:p>
                    <a:p>
                      <a:pPr algn="ctr"/>
                      <a:endParaRPr lang="en-US" sz="2800" dirty="0"/>
                    </a:p>
                  </a:txBody>
                  <a:tcPr anchor="ctr">
                    <a:solidFill>
                      <a:srgbClr val="FFFF00"/>
                    </a:solidFill>
                  </a:tcPr>
                </a:tc>
                <a:tc>
                  <a:txBody>
                    <a:bodyPr/>
                    <a:lstStyle/>
                    <a:p>
                      <a:pPr algn="ctr"/>
                      <a:r>
                        <a:rPr lang="en-US" sz="2800" dirty="0"/>
                        <a:t>11</a:t>
                      </a:r>
                    </a:p>
                    <a:p>
                      <a:pPr algn="ctr"/>
                      <a:r>
                        <a:rPr lang="en-US" sz="2800" dirty="0"/>
                        <a:t>(1)</a:t>
                      </a:r>
                    </a:p>
                  </a:txBody>
                  <a:tcPr anchor="ctr"/>
                </a:tc>
                <a:tc>
                  <a:txBody>
                    <a:bodyPr/>
                    <a:lstStyle/>
                    <a:p>
                      <a:pPr algn="ctr"/>
                      <a:r>
                        <a:rPr lang="en-US" sz="2800" dirty="0"/>
                        <a:t>12</a:t>
                      </a:r>
                    </a:p>
                    <a:p>
                      <a:pPr algn="ctr"/>
                      <a:r>
                        <a:rPr lang="en-US" sz="2800" dirty="0"/>
                        <a:t>(2)</a:t>
                      </a:r>
                    </a:p>
                  </a:txBody>
                  <a:tcPr anchor="ctr"/>
                </a:tc>
                <a:tc>
                  <a:txBody>
                    <a:bodyPr/>
                    <a:lstStyle/>
                    <a:p>
                      <a:pPr algn="ctr"/>
                      <a:r>
                        <a:rPr lang="en-US" sz="2800" dirty="0"/>
                        <a:t>13</a:t>
                      </a:r>
                    </a:p>
                    <a:p>
                      <a:pPr algn="ctr"/>
                      <a:r>
                        <a:rPr lang="en-US" sz="2800" dirty="0"/>
                        <a:t>(3)</a:t>
                      </a:r>
                    </a:p>
                  </a:txBody>
                  <a:tcPr anchor="ctr"/>
                </a:tc>
                <a:extLst>
                  <a:ext uri="{0D108BD9-81ED-4DB2-BD59-A6C34878D82A}">
                    <a16:rowId xmlns:a16="http://schemas.microsoft.com/office/drawing/2014/main" val="422793185"/>
                  </a:ext>
                </a:extLst>
              </a:tr>
              <a:tr h="719667">
                <a:tc>
                  <a:txBody>
                    <a:bodyPr/>
                    <a:lstStyle/>
                    <a:p>
                      <a:pPr algn="ctr"/>
                      <a:r>
                        <a:rPr lang="en-US" sz="2800" dirty="0"/>
                        <a:t>14</a:t>
                      </a:r>
                    </a:p>
                    <a:p>
                      <a:pPr algn="ctr"/>
                      <a:r>
                        <a:rPr lang="en-US" sz="2800" dirty="0"/>
                        <a:t>(4)</a:t>
                      </a:r>
                    </a:p>
                  </a:txBody>
                  <a:tcPr anchor="ctr"/>
                </a:tc>
                <a:tc>
                  <a:txBody>
                    <a:bodyPr/>
                    <a:lstStyle/>
                    <a:p>
                      <a:pPr algn="ctr"/>
                      <a:r>
                        <a:rPr lang="en-US" sz="2800" dirty="0"/>
                        <a:t>15</a:t>
                      </a:r>
                    </a:p>
                    <a:p>
                      <a:pPr algn="ctr"/>
                      <a:r>
                        <a:rPr lang="en-US" sz="2800" dirty="0"/>
                        <a:t>(5)</a:t>
                      </a:r>
                    </a:p>
                  </a:txBody>
                  <a:tcPr anchor="ctr">
                    <a:solidFill>
                      <a:srgbClr val="FF0000"/>
                    </a:solidFill>
                  </a:tcPr>
                </a:tc>
                <a:tc>
                  <a:txBody>
                    <a:bodyPr/>
                    <a:lstStyle/>
                    <a:p>
                      <a:pPr algn="ctr"/>
                      <a:r>
                        <a:rPr lang="en-US" sz="2800" dirty="0"/>
                        <a:t>16</a:t>
                      </a:r>
                    </a:p>
                    <a:p>
                      <a:pPr algn="ctr"/>
                      <a:endParaRPr lang="en-US" sz="2800" dirty="0"/>
                    </a:p>
                  </a:txBody>
                  <a:tcPr anchor="ctr"/>
                </a:tc>
                <a:tc>
                  <a:txBody>
                    <a:bodyPr/>
                    <a:lstStyle/>
                    <a:p>
                      <a:pPr algn="ctr"/>
                      <a:r>
                        <a:rPr lang="en-US" sz="2800" dirty="0"/>
                        <a:t>17</a:t>
                      </a:r>
                    </a:p>
                    <a:p>
                      <a:pPr algn="ctr"/>
                      <a:endParaRPr lang="en-US" sz="2800" dirty="0"/>
                    </a:p>
                  </a:txBody>
                  <a:tcPr anchor="ctr"/>
                </a:tc>
                <a:tc>
                  <a:txBody>
                    <a:bodyPr/>
                    <a:lstStyle/>
                    <a:p>
                      <a:pPr algn="ctr"/>
                      <a:r>
                        <a:rPr lang="en-US" sz="2800" dirty="0"/>
                        <a:t>18</a:t>
                      </a:r>
                    </a:p>
                  </a:txBody>
                  <a:tcPr anchor="ctr">
                    <a:solidFill>
                      <a:schemeClr val="accent1">
                        <a:lumMod val="20000"/>
                        <a:lumOff val="80000"/>
                      </a:schemeClr>
                    </a:solidFill>
                  </a:tcPr>
                </a:tc>
                <a:tc>
                  <a:txBody>
                    <a:bodyPr/>
                    <a:lstStyle/>
                    <a:p>
                      <a:pPr algn="ctr"/>
                      <a:r>
                        <a:rPr lang="en-US" sz="2800" dirty="0"/>
                        <a:t>19</a:t>
                      </a:r>
                    </a:p>
                  </a:txBody>
                  <a:tcPr anchor="ctr"/>
                </a:tc>
                <a:tc>
                  <a:txBody>
                    <a:bodyPr/>
                    <a:lstStyle/>
                    <a:p>
                      <a:pPr algn="ctr"/>
                      <a:r>
                        <a:rPr lang="en-US" sz="2800" dirty="0"/>
                        <a:t>20</a:t>
                      </a:r>
                    </a:p>
                  </a:txBody>
                  <a:tcPr anchor="ctr"/>
                </a:tc>
                <a:extLst>
                  <a:ext uri="{0D108BD9-81ED-4DB2-BD59-A6C34878D82A}">
                    <a16:rowId xmlns:a16="http://schemas.microsoft.com/office/drawing/2014/main" val="2806709145"/>
                  </a:ext>
                </a:extLst>
              </a:tr>
              <a:tr h="719667">
                <a:tc>
                  <a:txBody>
                    <a:bodyPr/>
                    <a:lstStyle/>
                    <a:p>
                      <a:pPr algn="ctr"/>
                      <a:r>
                        <a:rPr lang="en-US" sz="2800" dirty="0"/>
                        <a:t>21</a:t>
                      </a:r>
                    </a:p>
                  </a:txBody>
                  <a:tcPr anchor="ctr"/>
                </a:tc>
                <a:tc>
                  <a:txBody>
                    <a:bodyPr/>
                    <a:lstStyle/>
                    <a:p>
                      <a:pPr algn="ctr"/>
                      <a:r>
                        <a:rPr lang="en-US" sz="2800" dirty="0"/>
                        <a:t>22</a:t>
                      </a:r>
                    </a:p>
                  </a:txBody>
                  <a:tcPr anchor="ctr"/>
                </a:tc>
                <a:tc>
                  <a:txBody>
                    <a:bodyPr/>
                    <a:lstStyle/>
                    <a:p>
                      <a:pPr algn="ctr"/>
                      <a:r>
                        <a:rPr lang="en-US" sz="2800" dirty="0"/>
                        <a:t>23</a:t>
                      </a:r>
                    </a:p>
                  </a:txBody>
                  <a:tcPr anchor="ctr"/>
                </a:tc>
                <a:tc>
                  <a:txBody>
                    <a:bodyPr/>
                    <a:lstStyle/>
                    <a:p>
                      <a:pPr algn="ctr"/>
                      <a:r>
                        <a:rPr lang="en-US" sz="2800" dirty="0"/>
                        <a:t>24</a:t>
                      </a:r>
                    </a:p>
                  </a:txBody>
                  <a:tcPr anchor="ctr">
                    <a:noFill/>
                  </a:tcPr>
                </a:tc>
                <a:tc>
                  <a:txBody>
                    <a:bodyPr/>
                    <a:lstStyle/>
                    <a:p>
                      <a:pPr algn="ctr"/>
                      <a:r>
                        <a:rPr lang="en-US" sz="2800" dirty="0"/>
                        <a:t>25</a:t>
                      </a:r>
                    </a:p>
                  </a:txBody>
                  <a:tcPr anchor="ctr"/>
                </a:tc>
                <a:tc>
                  <a:txBody>
                    <a:bodyPr/>
                    <a:lstStyle/>
                    <a:p>
                      <a:pPr algn="ctr"/>
                      <a:r>
                        <a:rPr lang="en-US" sz="2800" dirty="0"/>
                        <a:t>26</a:t>
                      </a:r>
                    </a:p>
                  </a:txBody>
                  <a:tcPr anchor="ctr"/>
                </a:tc>
                <a:tc>
                  <a:txBody>
                    <a:bodyPr/>
                    <a:lstStyle/>
                    <a:p>
                      <a:pPr algn="ctr"/>
                      <a:r>
                        <a:rPr lang="en-US" sz="2800" dirty="0"/>
                        <a:t>27</a:t>
                      </a:r>
                    </a:p>
                  </a:txBody>
                  <a:tcPr anchor="ctr"/>
                </a:tc>
                <a:extLst>
                  <a:ext uri="{0D108BD9-81ED-4DB2-BD59-A6C34878D82A}">
                    <a16:rowId xmlns:a16="http://schemas.microsoft.com/office/drawing/2014/main" val="124791005"/>
                  </a:ext>
                </a:extLst>
              </a:tr>
              <a:tr h="719667">
                <a:tc>
                  <a:txBody>
                    <a:bodyPr/>
                    <a:lstStyle/>
                    <a:p>
                      <a:pPr algn="ctr"/>
                      <a:r>
                        <a:rPr lang="en-US" sz="2800" dirty="0"/>
                        <a:t>28</a:t>
                      </a:r>
                    </a:p>
                  </a:txBody>
                  <a:tcPr anchor="ctr"/>
                </a:tc>
                <a:tc>
                  <a:txBody>
                    <a:bodyPr/>
                    <a:lstStyle/>
                    <a:p>
                      <a:pPr algn="ctr"/>
                      <a:r>
                        <a:rPr lang="en-US" sz="2800" dirty="0"/>
                        <a:t>29</a:t>
                      </a:r>
                    </a:p>
                  </a:txBody>
                  <a:tcPr anchor="ctr"/>
                </a:tc>
                <a:tc>
                  <a:txBody>
                    <a:bodyPr/>
                    <a:lstStyle/>
                    <a:p>
                      <a:pPr algn="ctr"/>
                      <a:r>
                        <a:rPr lang="en-US" sz="2800" dirty="0"/>
                        <a:t>30</a:t>
                      </a:r>
                    </a:p>
                  </a:txBody>
                  <a:tcPr anchor="ctr"/>
                </a:tc>
                <a:tc>
                  <a:txBody>
                    <a:bodyPr/>
                    <a:lstStyle/>
                    <a:p>
                      <a:pPr algn="ctr"/>
                      <a:r>
                        <a:rPr lang="en-US" sz="2800" dirty="0"/>
                        <a:t>31</a:t>
                      </a:r>
                    </a:p>
                  </a:txBody>
                  <a:tcPr anchor="ctr"/>
                </a:tc>
                <a:tc>
                  <a:txBody>
                    <a:bodyPr/>
                    <a:lstStyle/>
                    <a:p>
                      <a:pPr algn="ctr"/>
                      <a:endParaRPr lang="en-US" sz="2800"/>
                    </a:p>
                  </a:txBody>
                  <a:tcPr anchor="ctr"/>
                </a:tc>
                <a:tc>
                  <a:txBody>
                    <a:bodyPr/>
                    <a:lstStyle/>
                    <a:p>
                      <a:pPr algn="ctr"/>
                      <a:endParaRPr lang="en-US" sz="2800" dirty="0"/>
                    </a:p>
                  </a:txBody>
                  <a:tcPr anchor="ctr"/>
                </a:tc>
                <a:tc>
                  <a:txBody>
                    <a:bodyPr/>
                    <a:lstStyle/>
                    <a:p>
                      <a:pPr algn="ctr"/>
                      <a:endParaRPr lang="en-US" sz="2800" dirty="0"/>
                    </a:p>
                  </a:txBody>
                  <a:tcPr anchor="ct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207154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0"/>
            <a:ext cx="8229600" cy="1143000"/>
          </a:xfrm>
        </p:spPr>
        <p:txBody>
          <a:bodyPr/>
          <a:lstStyle/>
          <a:p>
            <a:pPr eaLnBrk="1" hangingPunct="1"/>
            <a:r>
              <a:rPr lang="en-US" altLang="en-US" dirty="0"/>
              <a:t>Any Additional Questions?</a:t>
            </a:r>
          </a:p>
        </p:txBody>
      </p:sp>
      <p:sp>
        <p:nvSpPr>
          <p:cNvPr id="35843" name="Rectangle 3"/>
          <p:cNvSpPr>
            <a:spLocks noGrp="1" noChangeArrowheads="1"/>
          </p:cNvSpPr>
          <p:nvPr>
            <p:ph idx="1"/>
          </p:nvPr>
        </p:nvSpPr>
        <p:spPr>
          <a:xfrm>
            <a:off x="457200" y="1333500"/>
            <a:ext cx="8229600" cy="1981200"/>
          </a:xfrm>
        </p:spPr>
        <p:txBody>
          <a:bodyPr>
            <a:normAutofit/>
          </a:bodyPr>
          <a:lstStyle/>
          <a:p>
            <a:pPr eaLnBrk="1" hangingPunct="1"/>
            <a:r>
              <a:rPr lang="en-US" altLang="en-US" dirty="0"/>
              <a:t>We Are Always Willing To Help </a:t>
            </a:r>
          </a:p>
          <a:p>
            <a:pPr eaLnBrk="1" hangingPunct="1"/>
            <a:r>
              <a:rPr lang="en-US" altLang="en-US" dirty="0"/>
              <a:t>Call Us at 803-737-0600</a:t>
            </a:r>
          </a:p>
          <a:p>
            <a:pPr eaLnBrk="1" hangingPunct="1"/>
            <a:r>
              <a:rPr lang="en-US" altLang="en-US" dirty="0"/>
              <a:t>Visit our Website - </a:t>
            </a:r>
            <a:r>
              <a:rPr lang="en-US" altLang="en-US" dirty="0">
                <a:hlinkClick r:id="rId3"/>
              </a:rPr>
              <a:t>www.procurement.sc.gov</a:t>
            </a:r>
            <a:endParaRPr lang="en-US" altLang="en-US" dirty="0"/>
          </a:p>
        </p:txBody>
      </p:sp>
      <p:sp>
        <p:nvSpPr>
          <p:cNvPr id="4" name="Rectangle 3">
            <a:extLst>
              <a:ext uri="{FF2B5EF4-FFF2-40B4-BE49-F238E27FC236}">
                <a16:creationId xmlns:a16="http://schemas.microsoft.com/office/drawing/2014/main" id="{74E992DD-2AD0-451B-A46D-5EF9820748EF}"/>
              </a:ext>
            </a:extLst>
          </p:cNvPr>
          <p:cNvSpPr/>
          <p:nvPr/>
        </p:nvSpPr>
        <p:spPr>
          <a:xfrm>
            <a:off x="4323402" y="3525157"/>
            <a:ext cx="2362200" cy="2185214"/>
          </a:xfrm>
          <a:prstGeom prst="rect">
            <a:avLst/>
          </a:prstGeom>
        </p:spPr>
        <p:txBody>
          <a:bodyPr wrap="square">
            <a:spAutoFit/>
          </a:bodyPr>
          <a:lstStyle/>
          <a:p>
            <a:pPr lvl="0"/>
            <a:r>
              <a:rPr lang="en-US" sz="3600" b="1" i="1" dirty="0">
                <a:solidFill>
                  <a:srgbClr val="1F497D"/>
                </a:solidFill>
              </a:rPr>
              <a:t>Acquire </a:t>
            </a:r>
            <a:endParaRPr lang="en-US" sz="3600" dirty="0">
              <a:solidFill>
                <a:srgbClr val="1F497D"/>
              </a:solidFill>
            </a:endParaRPr>
          </a:p>
          <a:p>
            <a:pPr lvl="0"/>
            <a:endParaRPr lang="en-US" sz="1200" dirty="0">
              <a:solidFill>
                <a:srgbClr val="1F497D"/>
              </a:solidFill>
            </a:endParaRPr>
          </a:p>
          <a:p>
            <a:pPr lvl="0"/>
            <a:r>
              <a:rPr lang="en-US" sz="3600" b="1" i="1" dirty="0">
                <a:solidFill>
                  <a:srgbClr val="1F497D"/>
                </a:solidFill>
              </a:rPr>
              <a:t>Administer </a:t>
            </a:r>
            <a:endParaRPr lang="en-US" sz="3600" dirty="0">
              <a:solidFill>
                <a:srgbClr val="1F497D"/>
              </a:solidFill>
            </a:endParaRPr>
          </a:p>
          <a:p>
            <a:pPr lvl="0"/>
            <a:endParaRPr lang="en-US" sz="1200" dirty="0">
              <a:solidFill>
                <a:srgbClr val="1F497D"/>
              </a:solidFill>
            </a:endParaRPr>
          </a:p>
          <a:p>
            <a:pPr lvl="0"/>
            <a:r>
              <a:rPr lang="en-US" sz="3600" b="1" i="1" dirty="0">
                <a:solidFill>
                  <a:srgbClr val="1F497D"/>
                </a:solidFill>
              </a:rPr>
              <a:t>Advise </a:t>
            </a:r>
            <a:endParaRPr lang="en-US" sz="3600" dirty="0">
              <a:solidFill>
                <a:srgbClr val="1F497D"/>
              </a:solidFill>
            </a:endParaRPr>
          </a:p>
        </p:txBody>
      </p:sp>
      <p:pic>
        <p:nvPicPr>
          <p:cNvPr id="2" name="Picture 1">
            <a:extLst>
              <a:ext uri="{FF2B5EF4-FFF2-40B4-BE49-F238E27FC236}">
                <a16:creationId xmlns:a16="http://schemas.microsoft.com/office/drawing/2014/main" id="{964C1957-1C61-4F80-A752-D510B71A0275}"/>
              </a:ext>
            </a:extLst>
          </p:cNvPr>
          <p:cNvPicPr>
            <a:picLocks noChangeAspect="1"/>
          </p:cNvPicPr>
          <p:nvPr/>
        </p:nvPicPr>
        <p:blipFill>
          <a:blip r:embed="rId4"/>
          <a:stretch>
            <a:fillRect/>
          </a:stretch>
        </p:blipFill>
        <p:spPr>
          <a:xfrm>
            <a:off x="2293258" y="3611836"/>
            <a:ext cx="2030144" cy="2011855"/>
          </a:xfrm>
          <a:prstGeom prst="rect">
            <a:avLst/>
          </a:prstGeom>
        </p:spPr>
      </p:pic>
    </p:spTree>
    <p:extLst>
      <p:ext uri="{BB962C8B-B14F-4D97-AF65-F5344CB8AC3E}">
        <p14:creationId xmlns:p14="http://schemas.microsoft.com/office/powerpoint/2010/main" val="334153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EA48A-145A-4CAF-9098-78969A86CDBB}"/>
              </a:ext>
            </a:extLst>
          </p:cNvPr>
          <p:cNvSpPr>
            <a:spLocks noGrp="1"/>
          </p:cNvSpPr>
          <p:nvPr>
            <p:ph type="title"/>
          </p:nvPr>
        </p:nvSpPr>
        <p:spPr/>
        <p:txBody>
          <a:bodyPr/>
          <a:lstStyle/>
          <a:p>
            <a:r>
              <a:rPr lang="en-US" dirty="0"/>
              <a:t>Definitions</a:t>
            </a:r>
            <a:br>
              <a:rPr lang="en-US" dirty="0"/>
            </a:br>
            <a:r>
              <a:rPr lang="en-US" dirty="0"/>
              <a:t>11-35-310</a:t>
            </a:r>
          </a:p>
        </p:txBody>
      </p:sp>
      <p:sp>
        <p:nvSpPr>
          <p:cNvPr id="3" name="Content Placeholder 2">
            <a:extLst>
              <a:ext uri="{FF2B5EF4-FFF2-40B4-BE49-F238E27FC236}">
                <a16:creationId xmlns:a16="http://schemas.microsoft.com/office/drawing/2014/main" id="{9B562BB7-1B2A-4E1D-8799-090384A3D0C9}"/>
              </a:ext>
            </a:extLst>
          </p:cNvPr>
          <p:cNvSpPr>
            <a:spLocks noGrp="1"/>
          </p:cNvSpPr>
          <p:nvPr>
            <p:ph idx="1"/>
          </p:nvPr>
        </p:nvSpPr>
        <p:spPr/>
        <p:txBody>
          <a:bodyPr/>
          <a:lstStyle/>
          <a:p>
            <a:r>
              <a:rPr lang="en-US" dirty="0"/>
              <a:t>Day</a:t>
            </a:r>
          </a:p>
          <a:p>
            <a:r>
              <a:rPr lang="en-US" dirty="0"/>
              <a:t>Business Day</a:t>
            </a:r>
          </a:p>
        </p:txBody>
      </p:sp>
    </p:spTree>
    <p:extLst>
      <p:ext uri="{BB962C8B-B14F-4D97-AF65-F5344CB8AC3E}">
        <p14:creationId xmlns:p14="http://schemas.microsoft.com/office/powerpoint/2010/main" val="388724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br>
              <a:rPr lang="en-US" sz="4000" b="1" dirty="0">
                <a:solidFill>
                  <a:schemeClr val="tx2"/>
                </a:solidFill>
              </a:rPr>
            </a:br>
            <a:r>
              <a:rPr lang="en-US" sz="4000" b="1" dirty="0">
                <a:solidFill>
                  <a:schemeClr val="tx2"/>
                </a:solidFill>
              </a:rPr>
              <a:t>A Short History of Protests in SC</a:t>
            </a:r>
          </a:p>
        </p:txBody>
      </p:sp>
      <p:sp>
        <p:nvSpPr>
          <p:cNvPr id="3" name="Content Placeholder 2"/>
          <p:cNvSpPr>
            <a:spLocks noGrp="1"/>
          </p:cNvSpPr>
          <p:nvPr>
            <p:ph idx="1"/>
          </p:nvPr>
        </p:nvSpPr>
        <p:spPr>
          <a:xfrm>
            <a:off x="1143000" y="152400"/>
            <a:ext cx="7010400" cy="5867400"/>
          </a:xfrm>
        </p:spPr>
        <p:txBody>
          <a:bodyPr/>
          <a:lstStyle/>
          <a:p>
            <a:pPr marL="0" indent="0" algn="ctr">
              <a:buNone/>
            </a:pPr>
            <a:endParaRPr lang="en-US" sz="3600" dirty="0"/>
          </a:p>
          <a:p>
            <a:pPr marL="0" indent="0" algn="ctr">
              <a:buNone/>
            </a:pPr>
            <a:endParaRPr lang="en-US" sz="3600" dirty="0"/>
          </a:p>
          <a:p>
            <a:pPr marL="0" indent="0" algn="ctr">
              <a:buNone/>
            </a:pPr>
            <a:endParaRPr lang="en-US" sz="3600" dirty="0"/>
          </a:p>
          <a:p>
            <a:pPr marL="114300" indent="-457200" algn="ctr" defTabSz="1422400">
              <a:spcBef>
                <a:spcPct val="0"/>
              </a:spcBef>
              <a:spcAft>
                <a:spcPts val="600"/>
              </a:spcAft>
            </a:pPr>
            <a:r>
              <a:rPr lang="en-US" dirty="0">
                <a:solidFill>
                  <a:sysClr val="windowText" lastClr="000000">
                    <a:hueOff val="0"/>
                    <a:satOff val="0"/>
                    <a:lumOff val="0"/>
                    <a:alphaOff val="0"/>
                  </a:sysClr>
                </a:solidFill>
              </a:rPr>
              <a:t>1981 Act 148</a:t>
            </a:r>
          </a:p>
          <a:p>
            <a:pPr marL="114300" indent="-457200" algn="ctr" defTabSz="1422400">
              <a:spcBef>
                <a:spcPct val="0"/>
              </a:spcBef>
              <a:spcAft>
                <a:spcPts val="600"/>
              </a:spcAft>
            </a:pPr>
            <a:r>
              <a:rPr lang="en-US" dirty="0">
                <a:solidFill>
                  <a:sysClr val="windowText" lastClr="000000">
                    <a:hueOff val="0"/>
                    <a:satOff val="0"/>
                    <a:lumOff val="0"/>
                    <a:alphaOff val="0"/>
                  </a:sysClr>
                </a:solidFill>
              </a:rPr>
              <a:t>1993 Act 178</a:t>
            </a:r>
          </a:p>
          <a:p>
            <a:pPr marL="114300" indent="-457200" algn="ctr" defTabSz="1422400">
              <a:spcBef>
                <a:spcPct val="0"/>
              </a:spcBef>
              <a:spcAft>
                <a:spcPts val="600"/>
              </a:spcAft>
            </a:pPr>
            <a:r>
              <a:rPr lang="en-US" dirty="0">
                <a:solidFill>
                  <a:sysClr val="windowText" lastClr="000000">
                    <a:hueOff val="0"/>
                    <a:satOff val="0"/>
                    <a:lumOff val="0"/>
                    <a:alphaOff val="0"/>
                  </a:sysClr>
                </a:solidFill>
              </a:rPr>
              <a:t>2006 Act 376</a:t>
            </a:r>
          </a:p>
        </p:txBody>
      </p:sp>
    </p:spTree>
    <p:extLst>
      <p:ext uri="{BB962C8B-B14F-4D97-AF65-F5344CB8AC3E}">
        <p14:creationId xmlns:p14="http://schemas.microsoft.com/office/powerpoint/2010/main" val="49301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BDFB7-7802-4D94-9B81-0F3D5409BE5D}"/>
              </a:ext>
            </a:extLst>
          </p:cNvPr>
          <p:cNvSpPr>
            <a:spLocks noGrp="1"/>
          </p:cNvSpPr>
          <p:nvPr>
            <p:ph type="title"/>
          </p:nvPr>
        </p:nvSpPr>
        <p:spPr/>
        <p:txBody>
          <a:bodyPr/>
          <a:lstStyle/>
          <a:p>
            <a:r>
              <a:rPr lang="en-US" b="1" dirty="0">
                <a:solidFill>
                  <a:schemeClr val="tx2"/>
                </a:solidFill>
              </a:rPr>
              <a:t>What is Different Under</a:t>
            </a:r>
            <a:br>
              <a:rPr lang="en-US" b="1" dirty="0">
                <a:solidFill>
                  <a:schemeClr val="tx2"/>
                </a:solidFill>
              </a:rPr>
            </a:br>
            <a:r>
              <a:rPr lang="en-US" b="1" dirty="0">
                <a:solidFill>
                  <a:schemeClr val="tx2"/>
                </a:solidFill>
              </a:rPr>
              <a:t>2019 Act 41</a:t>
            </a:r>
            <a:endParaRPr lang="en-US" dirty="0"/>
          </a:p>
        </p:txBody>
      </p:sp>
      <p:sp>
        <p:nvSpPr>
          <p:cNvPr id="3" name="Content Placeholder 2">
            <a:extLst>
              <a:ext uri="{FF2B5EF4-FFF2-40B4-BE49-F238E27FC236}">
                <a16:creationId xmlns:a16="http://schemas.microsoft.com/office/drawing/2014/main" id="{0B7211D2-1500-48DE-8C4F-EC6D2A1088E4}"/>
              </a:ext>
            </a:extLst>
          </p:cNvPr>
          <p:cNvSpPr>
            <a:spLocks noGrp="1"/>
          </p:cNvSpPr>
          <p:nvPr>
            <p:ph idx="1"/>
          </p:nvPr>
        </p:nvSpPr>
        <p:spPr>
          <a:xfrm>
            <a:off x="457200" y="3810000"/>
            <a:ext cx="8229600" cy="2316163"/>
          </a:xfrm>
        </p:spPr>
        <p:txBody>
          <a:bodyPr/>
          <a:lstStyle/>
          <a:p>
            <a:r>
              <a:rPr lang="en-US" dirty="0"/>
              <a:t>11-35-1520(10)</a:t>
            </a:r>
          </a:p>
          <a:p>
            <a:r>
              <a:rPr lang="en-US" dirty="0"/>
              <a:t>11-35-3020(c)(</a:t>
            </a:r>
            <a:r>
              <a:rPr lang="en-US" dirty="0" err="1"/>
              <a:t>i</a:t>
            </a:r>
            <a:r>
              <a:rPr lang="en-US" dirty="0"/>
              <a:t>)</a:t>
            </a:r>
          </a:p>
          <a:p>
            <a:r>
              <a:rPr lang="en-US" dirty="0"/>
              <a:t>11-35-4210</a:t>
            </a:r>
          </a:p>
        </p:txBody>
      </p:sp>
      <p:pic>
        <p:nvPicPr>
          <p:cNvPr id="4" name="Graphic 3" descr="Puzzle pieces">
            <a:extLst>
              <a:ext uri="{FF2B5EF4-FFF2-40B4-BE49-F238E27FC236}">
                <a16:creationId xmlns:a16="http://schemas.microsoft.com/office/drawing/2014/main" id="{355BBA9E-12AC-4401-99B7-87C17B77B1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33800" y="1295400"/>
            <a:ext cx="2347210" cy="2347210"/>
          </a:xfrm>
          <a:prstGeom prst="rect">
            <a:avLst/>
          </a:prstGeom>
        </p:spPr>
      </p:pic>
    </p:spTree>
    <p:extLst>
      <p:ext uri="{BB962C8B-B14F-4D97-AF65-F5344CB8AC3E}">
        <p14:creationId xmlns:p14="http://schemas.microsoft.com/office/powerpoint/2010/main" val="2884479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815C5-BF4C-48B6-AFFB-B45E83681806}"/>
              </a:ext>
            </a:extLst>
          </p:cNvPr>
          <p:cNvSpPr>
            <a:spLocks noGrp="1"/>
          </p:cNvSpPr>
          <p:nvPr>
            <p:ph type="title"/>
          </p:nvPr>
        </p:nvSpPr>
        <p:spPr/>
        <p:txBody>
          <a:bodyPr/>
          <a:lstStyle/>
          <a:p>
            <a:r>
              <a:rPr lang="en-US" dirty="0"/>
              <a:t>Protest Example 1</a:t>
            </a:r>
          </a:p>
        </p:txBody>
      </p:sp>
      <p:sp>
        <p:nvSpPr>
          <p:cNvPr id="3" name="Content Placeholder 2">
            <a:extLst>
              <a:ext uri="{FF2B5EF4-FFF2-40B4-BE49-F238E27FC236}">
                <a16:creationId xmlns:a16="http://schemas.microsoft.com/office/drawing/2014/main" id="{1E04EA47-1497-4BF5-95AC-3FE1FBF2C8A9}"/>
              </a:ext>
            </a:extLst>
          </p:cNvPr>
          <p:cNvSpPr>
            <a:spLocks noGrp="1"/>
          </p:cNvSpPr>
          <p:nvPr>
            <p:ph idx="1"/>
          </p:nvPr>
        </p:nvSpPr>
        <p:spPr>
          <a:xfrm>
            <a:off x="457200" y="1417638"/>
            <a:ext cx="8229600" cy="4449763"/>
          </a:xfrm>
        </p:spPr>
        <p:txBody>
          <a:bodyPr/>
          <a:lstStyle/>
          <a:p>
            <a:r>
              <a:rPr lang="en-US" sz="2800" dirty="0"/>
              <a:t>Intent to Award posted July 9</a:t>
            </a:r>
          </a:p>
          <a:p>
            <a:r>
              <a:rPr lang="en-US" sz="2800" dirty="0"/>
              <a:t>Ajax Corp - files a notice with the appropriate CPO at 4:59 PM on July 18, which simply states I intend to protest.</a:t>
            </a:r>
          </a:p>
          <a:p>
            <a:pPr lvl="1"/>
            <a:r>
              <a:rPr lang="en-US" sz="2400" dirty="0"/>
              <a:t>The notice of intent to Protest is timely</a:t>
            </a:r>
          </a:p>
          <a:p>
            <a:pPr lvl="1"/>
            <a:r>
              <a:rPr lang="en-US" sz="2400" dirty="0"/>
              <a:t>Sufficient</a:t>
            </a:r>
          </a:p>
          <a:p>
            <a:pPr lvl="1"/>
            <a:r>
              <a:rPr lang="en-US" sz="2400" dirty="0"/>
              <a:t>Award stayed</a:t>
            </a:r>
          </a:p>
          <a:p>
            <a:endParaRPr lang="en-US" sz="2800" dirty="0"/>
          </a:p>
          <a:p>
            <a:endParaRPr lang="en-US" dirty="0"/>
          </a:p>
        </p:txBody>
      </p:sp>
    </p:spTree>
    <p:extLst>
      <p:ext uri="{BB962C8B-B14F-4D97-AF65-F5344CB8AC3E}">
        <p14:creationId xmlns:p14="http://schemas.microsoft.com/office/powerpoint/2010/main" val="82353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dirty="0"/>
              <a:t>Business Days – To Midnight</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254858824"/>
              </p:ext>
            </p:extLst>
          </p:nvPr>
        </p:nvGraphicFramePr>
        <p:xfrm>
          <a:off x="647698" y="1219200"/>
          <a:ext cx="7848603" cy="4768428"/>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719667">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719667">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719667">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rgbClr val="00B050"/>
                    </a:solidFill>
                  </a:tcPr>
                </a:tc>
                <a:tc>
                  <a:txBody>
                    <a:bodyPr/>
                    <a:lstStyle/>
                    <a:p>
                      <a:pPr algn="ctr"/>
                      <a:r>
                        <a:rPr lang="en-US" sz="2800" dirty="0"/>
                        <a:t>10</a:t>
                      </a:r>
                    </a:p>
                    <a:p>
                      <a:pPr algn="ctr"/>
                      <a:r>
                        <a:rPr lang="en-US" sz="2800" dirty="0"/>
                        <a:t>(1)</a:t>
                      </a:r>
                    </a:p>
                  </a:txBody>
                  <a:tcPr anchor="ctr"/>
                </a:tc>
                <a:tc>
                  <a:txBody>
                    <a:bodyPr/>
                    <a:lstStyle/>
                    <a:p>
                      <a:pPr algn="ctr"/>
                      <a:r>
                        <a:rPr lang="en-US" sz="2800" dirty="0"/>
                        <a:t>11</a:t>
                      </a:r>
                    </a:p>
                    <a:p>
                      <a:pPr algn="ctr"/>
                      <a:r>
                        <a:rPr lang="en-US" sz="2800" dirty="0"/>
                        <a:t>(2)</a:t>
                      </a:r>
                    </a:p>
                  </a:txBody>
                  <a:tcPr anchor="ctr"/>
                </a:tc>
                <a:tc>
                  <a:txBody>
                    <a:bodyPr/>
                    <a:lstStyle/>
                    <a:p>
                      <a:pPr algn="ctr"/>
                      <a:r>
                        <a:rPr lang="en-US" sz="2800" dirty="0"/>
                        <a:t>12</a:t>
                      </a:r>
                    </a:p>
                    <a:p>
                      <a:pPr algn="ctr"/>
                      <a:r>
                        <a:rPr lang="en-US" sz="2800" dirty="0"/>
                        <a:t>(3)</a:t>
                      </a:r>
                    </a:p>
                  </a:txBody>
                  <a:tcPr anchor="ctr"/>
                </a:tc>
                <a:tc>
                  <a:txBody>
                    <a:bodyPr/>
                    <a:lstStyle/>
                    <a:p>
                      <a:pPr algn="ctr"/>
                      <a:r>
                        <a:rPr lang="en-US" sz="2800" dirty="0"/>
                        <a:t>13</a:t>
                      </a:r>
                    </a:p>
                    <a:p>
                      <a:pPr algn="ctr"/>
                      <a:r>
                        <a:rPr lang="en-US" sz="2800" dirty="0"/>
                        <a:t>(X)</a:t>
                      </a:r>
                    </a:p>
                  </a:txBody>
                  <a:tcPr anchor="ctr"/>
                </a:tc>
                <a:extLst>
                  <a:ext uri="{0D108BD9-81ED-4DB2-BD59-A6C34878D82A}">
                    <a16:rowId xmlns:a16="http://schemas.microsoft.com/office/drawing/2014/main" val="422793185"/>
                  </a:ext>
                </a:extLst>
              </a:tr>
              <a:tr h="719667">
                <a:tc>
                  <a:txBody>
                    <a:bodyPr/>
                    <a:lstStyle/>
                    <a:p>
                      <a:pPr algn="ctr"/>
                      <a:r>
                        <a:rPr lang="en-US" sz="2800" dirty="0"/>
                        <a:t>14</a:t>
                      </a:r>
                    </a:p>
                    <a:p>
                      <a:pPr algn="ctr"/>
                      <a:r>
                        <a:rPr lang="en-US" sz="2800" dirty="0"/>
                        <a:t>(X)</a:t>
                      </a:r>
                    </a:p>
                  </a:txBody>
                  <a:tcPr anchor="ctr"/>
                </a:tc>
                <a:tc>
                  <a:txBody>
                    <a:bodyPr/>
                    <a:lstStyle/>
                    <a:p>
                      <a:pPr algn="ctr"/>
                      <a:r>
                        <a:rPr lang="en-US" sz="2800" dirty="0"/>
                        <a:t>15</a:t>
                      </a:r>
                    </a:p>
                    <a:p>
                      <a:pPr algn="ctr"/>
                      <a:r>
                        <a:rPr lang="en-US" sz="2800" dirty="0"/>
                        <a:t>(4)</a:t>
                      </a:r>
                    </a:p>
                  </a:txBody>
                  <a:tcPr anchor="ctr"/>
                </a:tc>
                <a:tc>
                  <a:txBody>
                    <a:bodyPr/>
                    <a:lstStyle/>
                    <a:p>
                      <a:pPr algn="ctr"/>
                      <a:r>
                        <a:rPr lang="en-US" sz="2800" dirty="0"/>
                        <a:t>16</a:t>
                      </a:r>
                    </a:p>
                    <a:p>
                      <a:pPr algn="ctr"/>
                      <a:r>
                        <a:rPr lang="en-US" sz="2800" dirty="0"/>
                        <a:t>(5)</a:t>
                      </a:r>
                    </a:p>
                  </a:txBody>
                  <a:tcPr anchor="ctr"/>
                </a:tc>
                <a:tc>
                  <a:txBody>
                    <a:bodyPr/>
                    <a:lstStyle/>
                    <a:p>
                      <a:pPr algn="ctr"/>
                      <a:r>
                        <a:rPr lang="en-US" sz="2800" dirty="0"/>
                        <a:t>17</a:t>
                      </a:r>
                    </a:p>
                    <a:p>
                      <a:pPr algn="ctr"/>
                      <a:r>
                        <a:rPr lang="en-US" sz="2800" dirty="0"/>
                        <a:t>(6)</a:t>
                      </a:r>
                    </a:p>
                  </a:txBody>
                  <a:tcPr anchor="ctr"/>
                </a:tc>
                <a:tc>
                  <a:txBody>
                    <a:bodyPr/>
                    <a:lstStyle/>
                    <a:p>
                      <a:pPr algn="ctr"/>
                      <a:r>
                        <a:rPr lang="en-US" sz="2800" dirty="0"/>
                        <a:t>18</a:t>
                      </a:r>
                    </a:p>
                    <a:p>
                      <a:pPr algn="ctr"/>
                      <a:r>
                        <a:rPr lang="en-US" sz="2800" dirty="0"/>
                        <a:t>(7)</a:t>
                      </a:r>
                    </a:p>
                  </a:txBody>
                  <a:tcPr anchor="ctr">
                    <a:solidFill>
                      <a:srgbClr val="FF0000"/>
                    </a:solidFill>
                  </a:tcPr>
                </a:tc>
                <a:tc>
                  <a:txBody>
                    <a:bodyPr/>
                    <a:lstStyle/>
                    <a:p>
                      <a:pPr algn="ctr"/>
                      <a:r>
                        <a:rPr lang="en-US" sz="2800" dirty="0"/>
                        <a:t>19</a:t>
                      </a:r>
                    </a:p>
                  </a:txBody>
                  <a:tcPr anchor="ctr">
                    <a:solidFill>
                      <a:srgbClr val="FFC000"/>
                    </a:solidFill>
                  </a:tcPr>
                </a:tc>
                <a:tc>
                  <a:txBody>
                    <a:bodyPr/>
                    <a:lstStyle/>
                    <a:p>
                      <a:pPr algn="ctr"/>
                      <a:r>
                        <a:rPr lang="en-US" sz="2800" dirty="0"/>
                        <a:t>20</a:t>
                      </a:r>
                    </a:p>
                  </a:txBody>
                  <a:tcPr anchor="ctr">
                    <a:solidFill>
                      <a:srgbClr val="FFC000"/>
                    </a:solidFill>
                  </a:tcPr>
                </a:tc>
                <a:extLst>
                  <a:ext uri="{0D108BD9-81ED-4DB2-BD59-A6C34878D82A}">
                    <a16:rowId xmlns:a16="http://schemas.microsoft.com/office/drawing/2014/main" val="2806709145"/>
                  </a:ext>
                </a:extLst>
              </a:tr>
              <a:tr h="719667">
                <a:tc>
                  <a:txBody>
                    <a:bodyPr/>
                    <a:lstStyle/>
                    <a:p>
                      <a:pPr algn="ctr"/>
                      <a:r>
                        <a:rPr lang="en-US" sz="2800" dirty="0"/>
                        <a:t>21</a:t>
                      </a:r>
                    </a:p>
                  </a:txBody>
                  <a:tcPr anchor="ctr">
                    <a:solidFill>
                      <a:srgbClr val="FFC000"/>
                    </a:solidFill>
                  </a:tcPr>
                </a:tc>
                <a:tc>
                  <a:txBody>
                    <a:bodyPr/>
                    <a:lstStyle/>
                    <a:p>
                      <a:pPr algn="ctr"/>
                      <a:r>
                        <a:rPr lang="en-US" sz="2800" dirty="0"/>
                        <a:t>22</a:t>
                      </a:r>
                    </a:p>
                  </a:txBody>
                  <a:tcPr anchor="ctr">
                    <a:solidFill>
                      <a:srgbClr val="FFC000"/>
                    </a:solidFill>
                  </a:tcPr>
                </a:tc>
                <a:tc>
                  <a:txBody>
                    <a:bodyPr/>
                    <a:lstStyle/>
                    <a:p>
                      <a:pPr algn="ctr"/>
                      <a:r>
                        <a:rPr lang="en-US" sz="2800" dirty="0"/>
                        <a:t>23</a:t>
                      </a:r>
                    </a:p>
                  </a:txBody>
                  <a:tcPr anchor="ctr">
                    <a:solidFill>
                      <a:srgbClr val="FFC000"/>
                    </a:solidFill>
                  </a:tcPr>
                </a:tc>
                <a:tc>
                  <a:txBody>
                    <a:bodyPr/>
                    <a:lstStyle/>
                    <a:p>
                      <a:pPr algn="ctr"/>
                      <a:r>
                        <a:rPr lang="en-US" sz="2800" dirty="0"/>
                        <a:t>24</a:t>
                      </a:r>
                    </a:p>
                  </a:txBody>
                  <a:tcPr anchor="ctr">
                    <a:solidFill>
                      <a:srgbClr val="FFC000"/>
                    </a:solidFill>
                  </a:tcPr>
                </a:tc>
                <a:tc>
                  <a:txBody>
                    <a:bodyPr/>
                    <a:lstStyle/>
                    <a:p>
                      <a:pPr algn="ctr"/>
                      <a:r>
                        <a:rPr lang="en-US" sz="2800" dirty="0"/>
                        <a:t>25</a:t>
                      </a:r>
                    </a:p>
                  </a:txBody>
                  <a:tcPr anchor="ctr"/>
                </a:tc>
                <a:tc>
                  <a:txBody>
                    <a:bodyPr/>
                    <a:lstStyle/>
                    <a:p>
                      <a:pPr algn="ctr"/>
                      <a:r>
                        <a:rPr lang="en-US" sz="2800" dirty="0"/>
                        <a:t>26</a:t>
                      </a:r>
                    </a:p>
                  </a:txBody>
                  <a:tcPr anchor="ctr"/>
                </a:tc>
                <a:tc>
                  <a:txBody>
                    <a:bodyPr/>
                    <a:lstStyle/>
                    <a:p>
                      <a:pPr algn="ctr"/>
                      <a:r>
                        <a:rPr lang="en-US" sz="2800" dirty="0"/>
                        <a:t>27</a:t>
                      </a:r>
                    </a:p>
                  </a:txBody>
                  <a:tcPr anchor="ctr"/>
                </a:tc>
                <a:extLst>
                  <a:ext uri="{0D108BD9-81ED-4DB2-BD59-A6C34878D82A}">
                    <a16:rowId xmlns:a16="http://schemas.microsoft.com/office/drawing/2014/main" val="124791005"/>
                  </a:ext>
                </a:extLst>
              </a:tr>
              <a:tr h="719667">
                <a:tc>
                  <a:txBody>
                    <a:bodyPr/>
                    <a:lstStyle/>
                    <a:p>
                      <a:pPr algn="ctr"/>
                      <a:r>
                        <a:rPr lang="en-US" sz="2800" dirty="0"/>
                        <a:t>28</a:t>
                      </a:r>
                    </a:p>
                  </a:txBody>
                  <a:tcPr anchor="ctr"/>
                </a:tc>
                <a:tc>
                  <a:txBody>
                    <a:bodyPr/>
                    <a:lstStyle/>
                    <a:p>
                      <a:pPr algn="ctr"/>
                      <a:r>
                        <a:rPr lang="en-US" sz="2800" dirty="0"/>
                        <a:t>29</a:t>
                      </a:r>
                    </a:p>
                  </a:txBody>
                  <a:tcPr anchor="ctr"/>
                </a:tc>
                <a:tc>
                  <a:txBody>
                    <a:bodyPr/>
                    <a:lstStyle/>
                    <a:p>
                      <a:pPr algn="ctr"/>
                      <a:r>
                        <a:rPr lang="en-US" sz="2800" dirty="0"/>
                        <a:t>30</a:t>
                      </a:r>
                    </a:p>
                  </a:txBody>
                  <a:tcPr anchor="ctr"/>
                </a:tc>
                <a:tc>
                  <a:txBody>
                    <a:bodyPr/>
                    <a:lstStyle/>
                    <a:p>
                      <a:pPr algn="ctr"/>
                      <a:r>
                        <a:rPr lang="en-US" sz="2800" dirty="0"/>
                        <a:t>31</a:t>
                      </a:r>
                    </a:p>
                  </a:txBody>
                  <a:tcPr anchor="ctr"/>
                </a:tc>
                <a:tc>
                  <a:txBody>
                    <a:bodyPr/>
                    <a:lstStyle/>
                    <a:p>
                      <a:pPr algn="ctr"/>
                      <a:endParaRPr lang="en-US" sz="2800"/>
                    </a:p>
                  </a:txBody>
                  <a:tcPr anchor="ctr"/>
                </a:tc>
                <a:tc>
                  <a:txBody>
                    <a:bodyPr/>
                    <a:lstStyle/>
                    <a:p>
                      <a:pPr algn="ctr"/>
                      <a:endParaRPr lang="en-US" sz="2800" dirty="0"/>
                    </a:p>
                  </a:txBody>
                  <a:tcPr anchor="ctr"/>
                </a:tc>
                <a:tc>
                  <a:txBody>
                    <a:bodyPr/>
                    <a:lstStyle/>
                    <a:p>
                      <a:pPr algn="ctr"/>
                      <a:endParaRPr lang="en-US" sz="2800" dirty="0"/>
                    </a:p>
                  </a:txBody>
                  <a:tcPr anchor="ct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27501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4E600-5C6C-48AF-9F7F-892D729BB253}"/>
              </a:ext>
            </a:extLst>
          </p:cNvPr>
          <p:cNvSpPr>
            <a:spLocks noGrp="1"/>
          </p:cNvSpPr>
          <p:nvPr>
            <p:ph type="title"/>
          </p:nvPr>
        </p:nvSpPr>
        <p:spPr/>
        <p:txBody>
          <a:bodyPr/>
          <a:lstStyle/>
          <a:p>
            <a:r>
              <a:rPr lang="en-US" dirty="0"/>
              <a:t>Example 1 Cont.</a:t>
            </a:r>
          </a:p>
        </p:txBody>
      </p:sp>
      <p:sp>
        <p:nvSpPr>
          <p:cNvPr id="3" name="Content Placeholder 2">
            <a:extLst>
              <a:ext uri="{FF2B5EF4-FFF2-40B4-BE49-F238E27FC236}">
                <a16:creationId xmlns:a16="http://schemas.microsoft.com/office/drawing/2014/main" id="{857F442A-685E-4DEF-B845-FA0A9E45C42C}"/>
              </a:ext>
            </a:extLst>
          </p:cNvPr>
          <p:cNvSpPr>
            <a:spLocks noGrp="1"/>
          </p:cNvSpPr>
          <p:nvPr>
            <p:ph idx="1"/>
          </p:nvPr>
        </p:nvSpPr>
        <p:spPr/>
        <p:txBody>
          <a:bodyPr/>
          <a:lstStyle/>
          <a:p>
            <a:pPr lvl="0"/>
            <a:r>
              <a:rPr lang="en-US" sz="2800" dirty="0">
                <a:solidFill>
                  <a:prstClr val="black"/>
                </a:solidFill>
              </a:rPr>
              <a:t>Ajax subsequently files its protest setting forth with particularity its grounds of protest at 11:59 PM July 24 </a:t>
            </a:r>
          </a:p>
          <a:p>
            <a:pPr lvl="1"/>
            <a:r>
              <a:rPr lang="en-US" sz="2400" dirty="0">
                <a:solidFill>
                  <a:prstClr val="black"/>
                </a:solidFill>
              </a:rPr>
              <a:t>The Protest is timely</a:t>
            </a:r>
          </a:p>
          <a:p>
            <a:pPr lvl="1"/>
            <a:r>
              <a:rPr lang="en-US" sz="2400" dirty="0">
                <a:solidFill>
                  <a:prstClr val="black"/>
                </a:solidFill>
              </a:rPr>
              <a:t>Sufficient</a:t>
            </a:r>
          </a:p>
          <a:p>
            <a:pPr lvl="1"/>
            <a:r>
              <a:rPr lang="en-US" sz="2400" dirty="0">
                <a:solidFill>
                  <a:prstClr val="black"/>
                </a:solidFill>
              </a:rPr>
              <a:t>Award stayed</a:t>
            </a:r>
          </a:p>
          <a:p>
            <a:endParaRPr lang="en-US" dirty="0"/>
          </a:p>
        </p:txBody>
      </p:sp>
    </p:spTree>
    <p:extLst>
      <p:ext uri="{BB962C8B-B14F-4D97-AF65-F5344CB8AC3E}">
        <p14:creationId xmlns:p14="http://schemas.microsoft.com/office/powerpoint/2010/main" val="66981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E361A-E8C4-476B-9FE0-0644B35157D9}"/>
              </a:ext>
            </a:extLst>
          </p:cNvPr>
          <p:cNvSpPr>
            <a:spLocks noGrp="1"/>
          </p:cNvSpPr>
          <p:nvPr>
            <p:ph type="title"/>
          </p:nvPr>
        </p:nvSpPr>
        <p:spPr/>
        <p:txBody>
          <a:bodyPr/>
          <a:lstStyle/>
          <a:p>
            <a:r>
              <a:rPr lang="en-US" dirty="0"/>
              <a:t>Days – To Midnight</a:t>
            </a:r>
          </a:p>
        </p:txBody>
      </p:sp>
      <p:graphicFrame>
        <p:nvGraphicFramePr>
          <p:cNvPr id="7" name="Table 6">
            <a:extLst>
              <a:ext uri="{FF2B5EF4-FFF2-40B4-BE49-F238E27FC236}">
                <a16:creationId xmlns:a16="http://schemas.microsoft.com/office/drawing/2014/main" id="{618A2D76-A09C-40EA-B0F1-FC3B9EC9565D}"/>
              </a:ext>
            </a:extLst>
          </p:cNvPr>
          <p:cNvGraphicFramePr>
            <a:graphicFrameLocks noGrp="1"/>
          </p:cNvGraphicFramePr>
          <p:nvPr>
            <p:extLst>
              <p:ext uri="{D42A27DB-BD31-4B8C-83A1-F6EECF244321}">
                <p14:modId xmlns:p14="http://schemas.microsoft.com/office/powerpoint/2010/main" val="379910509"/>
              </p:ext>
            </p:extLst>
          </p:nvPr>
        </p:nvGraphicFramePr>
        <p:xfrm>
          <a:off x="647698" y="1219200"/>
          <a:ext cx="7848603" cy="4993641"/>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907381472"/>
                    </a:ext>
                  </a:extLst>
                </a:gridCol>
                <a:gridCol w="1121229">
                  <a:extLst>
                    <a:ext uri="{9D8B030D-6E8A-4147-A177-3AD203B41FA5}">
                      <a16:colId xmlns:a16="http://schemas.microsoft.com/office/drawing/2014/main" val="3696672370"/>
                    </a:ext>
                  </a:extLst>
                </a:gridCol>
                <a:gridCol w="1121229">
                  <a:extLst>
                    <a:ext uri="{9D8B030D-6E8A-4147-A177-3AD203B41FA5}">
                      <a16:colId xmlns:a16="http://schemas.microsoft.com/office/drawing/2014/main" val="610513104"/>
                    </a:ext>
                  </a:extLst>
                </a:gridCol>
                <a:gridCol w="1121229">
                  <a:extLst>
                    <a:ext uri="{9D8B030D-6E8A-4147-A177-3AD203B41FA5}">
                      <a16:colId xmlns:a16="http://schemas.microsoft.com/office/drawing/2014/main" val="3301336731"/>
                    </a:ext>
                  </a:extLst>
                </a:gridCol>
                <a:gridCol w="1121229">
                  <a:extLst>
                    <a:ext uri="{9D8B030D-6E8A-4147-A177-3AD203B41FA5}">
                      <a16:colId xmlns:a16="http://schemas.microsoft.com/office/drawing/2014/main" val="1514134545"/>
                    </a:ext>
                  </a:extLst>
                </a:gridCol>
                <a:gridCol w="1121229">
                  <a:extLst>
                    <a:ext uri="{9D8B030D-6E8A-4147-A177-3AD203B41FA5}">
                      <a16:colId xmlns:a16="http://schemas.microsoft.com/office/drawing/2014/main" val="3584986711"/>
                    </a:ext>
                  </a:extLst>
                </a:gridCol>
                <a:gridCol w="1121229">
                  <a:extLst>
                    <a:ext uri="{9D8B030D-6E8A-4147-A177-3AD203B41FA5}">
                      <a16:colId xmlns:a16="http://schemas.microsoft.com/office/drawing/2014/main" val="3385643167"/>
                    </a:ext>
                  </a:extLst>
                </a:gridCol>
              </a:tblGrid>
              <a:tr h="719667">
                <a:tc>
                  <a:txBody>
                    <a:bodyPr/>
                    <a:lstStyle/>
                    <a:p>
                      <a:pPr algn="ctr"/>
                      <a:r>
                        <a:rPr lang="en-US" sz="2800" dirty="0"/>
                        <a:t>SU</a:t>
                      </a:r>
                    </a:p>
                  </a:txBody>
                  <a:tcPr anchor="ctr"/>
                </a:tc>
                <a:tc>
                  <a:txBody>
                    <a:bodyPr/>
                    <a:lstStyle/>
                    <a:p>
                      <a:pPr algn="ctr"/>
                      <a:r>
                        <a:rPr lang="en-US" sz="2800" dirty="0"/>
                        <a:t>MO</a:t>
                      </a:r>
                    </a:p>
                  </a:txBody>
                  <a:tcPr anchor="ctr"/>
                </a:tc>
                <a:tc>
                  <a:txBody>
                    <a:bodyPr/>
                    <a:lstStyle/>
                    <a:p>
                      <a:pPr algn="ctr"/>
                      <a:r>
                        <a:rPr lang="en-US" sz="2800" dirty="0"/>
                        <a:t>TU</a:t>
                      </a:r>
                    </a:p>
                  </a:txBody>
                  <a:tcPr anchor="ctr"/>
                </a:tc>
                <a:tc>
                  <a:txBody>
                    <a:bodyPr/>
                    <a:lstStyle/>
                    <a:p>
                      <a:pPr algn="ctr"/>
                      <a:r>
                        <a:rPr lang="en-US" sz="2800" dirty="0"/>
                        <a:t>WE</a:t>
                      </a:r>
                    </a:p>
                  </a:txBody>
                  <a:tcPr anchor="ctr"/>
                </a:tc>
                <a:tc>
                  <a:txBody>
                    <a:bodyPr/>
                    <a:lstStyle/>
                    <a:p>
                      <a:pPr algn="ctr"/>
                      <a:r>
                        <a:rPr lang="en-US" sz="2800" dirty="0"/>
                        <a:t>TH</a:t>
                      </a:r>
                    </a:p>
                  </a:txBody>
                  <a:tcPr anchor="ctr"/>
                </a:tc>
                <a:tc>
                  <a:txBody>
                    <a:bodyPr/>
                    <a:lstStyle/>
                    <a:p>
                      <a:pPr algn="ctr"/>
                      <a:r>
                        <a:rPr lang="en-US" sz="2800" dirty="0"/>
                        <a:t>FR</a:t>
                      </a:r>
                    </a:p>
                  </a:txBody>
                  <a:tcPr anchor="ctr"/>
                </a:tc>
                <a:tc>
                  <a:txBody>
                    <a:bodyPr/>
                    <a:lstStyle/>
                    <a:p>
                      <a:pPr algn="ctr"/>
                      <a:r>
                        <a:rPr lang="en-US" sz="2800" dirty="0"/>
                        <a:t>SA</a:t>
                      </a:r>
                    </a:p>
                  </a:txBody>
                  <a:tcPr anchor="ctr"/>
                </a:tc>
                <a:extLst>
                  <a:ext uri="{0D108BD9-81ED-4DB2-BD59-A6C34878D82A}">
                    <a16:rowId xmlns:a16="http://schemas.microsoft.com/office/drawing/2014/main" val="3786484749"/>
                  </a:ext>
                </a:extLst>
              </a:tr>
              <a:tr h="719667">
                <a:tc>
                  <a:txBody>
                    <a:bodyPr/>
                    <a:lstStyle/>
                    <a:p>
                      <a:pPr algn="ctr"/>
                      <a:endParaRPr lang="en-US" sz="2800" dirty="0"/>
                    </a:p>
                  </a:txBody>
                  <a:tcPr anchor="ctr"/>
                </a:tc>
                <a:tc>
                  <a:txBody>
                    <a:bodyPr/>
                    <a:lstStyle/>
                    <a:p>
                      <a:pPr algn="ctr"/>
                      <a:r>
                        <a:rPr lang="en-US" sz="2800" dirty="0"/>
                        <a:t>1</a:t>
                      </a:r>
                    </a:p>
                  </a:txBody>
                  <a:tcPr anchor="ctr"/>
                </a:tc>
                <a:tc>
                  <a:txBody>
                    <a:bodyPr/>
                    <a:lstStyle/>
                    <a:p>
                      <a:pPr algn="ctr"/>
                      <a:r>
                        <a:rPr lang="en-US" sz="2800" dirty="0"/>
                        <a:t>2</a:t>
                      </a:r>
                    </a:p>
                  </a:txBody>
                  <a:tcPr anchor="ctr"/>
                </a:tc>
                <a:tc>
                  <a:txBody>
                    <a:bodyPr/>
                    <a:lstStyle/>
                    <a:p>
                      <a:pPr algn="ctr"/>
                      <a:r>
                        <a:rPr lang="en-US" sz="2800" dirty="0"/>
                        <a:t>3</a:t>
                      </a:r>
                    </a:p>
                  </a:txBody>
                  <a:tcPr anchor="ctr"/>
                </a:tc>
                <a:tc>
                  <a:txBody>
                    <a:bodyPr/>
                    <a:lstStyle/>
                    <a:p>
                      <a:pPr algn="ctr"/>
                      <a:r>
                        <a:rPr lang="en-US" sz="2800" dirty="0"/>
                        <a:t>4</a:t>
                      </a:r>
                    </a:p>
                  </a:txBody>
                  <a:tcPr anchor="ctr"/>
                </a:tc>
                <a:tc>
                  <a:txBody>
                    <a:bodyPr/>
                    <a:lstStyle/>
                    <a:p>
                      <a:pPr algn="ctr"/>
                      <a:r>
                        <a:rPr lang="en-US" sz="2800" dirty="0"/>
                        <a:t>5</a:t>
                      </a:r>
                    </a:p>
                  </a:txBody>
                  <a:tcPr anchor="ctr"/>
                </a:tc>
                <a:tc>
                  <a:txBody>
                    <a:bodyPr/>
                    <a:lstStyle/>
                    <a:p>
                      <a:pPr algn="ctr"/>
                      <a:r>
                        <a:rPr lang="en-US" sz="2800" dirty="0"/>
                        <a:t>6</a:t>
                      </a:r>
                    </a:p>
                  </a:txBody>
                  <a:tcPr anchor="ctr"/>
                </a:tc>
                <a:extLst>
                  <a:ext uri="{0D108BD9-81ED-4DB2-BD59-A6C34878D82A}">
                    <a16:rowId xmlns:a16="http://schemas.microsoft.com/office/drawing/2014/main" val="880671818"/>
                  </a:ext>
                </a:extLst>
              </a:tr>
              <a:tr h="719667">
                <a:tc>
                  <a:txBody>
                    <a:bodyPr/>
                    <a:lstStyle/>
                    <a:p>
                      <a:pPr algn="ctr"/>
                      <a:r>
                        <a:rPr lang="en-US" sz="2800" dirty="0"/>
                        <a:t>7</a:t>
                      </a:r>
                    </a:p>
                  </a:txBody>
                  <a:tcPr anchor="ctr"/>
                </a:tc>
                <a:tc>
                  <a:txBody>
                    <a:bodyPr/>
                    <a:lstStyle/>
                    <a:p>
                      <a:pPr algn="ctr"/>
                      <a:r>
                        <a:rPr lang="en-US" sz="2800" dirty="0"/>
                        <a:t>8</a:t>
                      </a:r>
                    </a:p>
                  </a:txBody>
                  <a:tcPr anchor="ctr"/>
                </a:tc>
                <a:tc>
                  <a:txBody>
                    <a:bodyPr/>
                    <a:lstStyle/>
                    <a:p>
                      <a:pPr algn="ctr"/>
                      <a:r>
                        <a:rPr lang="en-US" sz="2800" dirty="0"/>
                        <a:t>9</a:t>
                      </a:r>
                    </a:p>
                  </a:txBody>
                  <a:tcPr anchor="ctr">
                    <a:solidFill>
                      <a:srgbClr val="00B050"/>
                    </a:solidFill>
                  </a:tcPr>
                </a:tc>
                <a:tc>
                  <a:txBody>
                    <a:bodyPr/>
                    <a:lstStyle/>
                    <a:p>
                      <a:pPr algn="ctr"/>
                      <a:r>
                        <a:rPr lang="en-US" sz="2800" dirty="0"/>
                        <a:t>10</a:t>
                      </a:r>
                    </a:p>
                    <a:p>
                      <a:pPr algn="ctr"/>
                      <a:r>
                        <a:rPr lang="en-US" sz="2800" dirty="0"/>
                        <a:t>(1)</a:t>
                      </a:r>
                    </a:p>
                  </a:txBody>
                  <a:tcPr anchor="ctr"/>
                </a:tc>
                <a:tc>
                  <a:txBody>
                    <a:bodyPr/>
                    <a:lstStyle/>
                    <a:p>
                      <a:pPr algn="ctr"/>
                      <a:r>
                        <a:rPr lang="en-US" sz="2800" dirty="0"/>
                        <a:t>11</a:t>
                      </a:r>
                    </a:p>
                    <a:p>
                      <a:pPr algn="ctr"/>
                      <a:r>
                        <a:rPr lang="en-US" sz="2800" dirty="0"/>
                        <a:t>(2)</a:t>
                      </a:r>
                    </a:p>
                  </a:txBody>
                  <a:tcPr anchor="ctr"/>
                </a:tc>
                <a:tc>
                  <a:txBody>
                    <a:bodyPr/>
                    <a:lstStyle/>
                    <a:p>
                      <a:pPr algn="ctr"/>
                      <a:r>
                        <a:rPr lang="en-US" sz="2800" dirty="0"/>
                        <a:t>12</a:t>
                      </a:r>
                    </a:p>
                    <a:p>
                      <a:pPr algn="ctr"/>
                      <a:r>
                        <a:rPr lang="en-US" sz="2800" dirty="0"/>
                        <a:t>(3)</a:t>
                      </a:r>
                    </a:p>
                  </a:txBody>
                  <a:tcPr anchor="ctr"/>
                </a:tc>
                <a:tc>
                  <a:txBody>
                    <a:bodyPr/>
                    <a:lstStyle/>
                    <a:p>
                      <a:pPr algn="ctr"/>
                      <a:r>
                        <a:rPr lang="en-US" sz="2800" dirty="0"/>
                        <a:t>13</a:t>
                      </a:r>
                    </a:p>
                    <a:p>
                      <a:pPr algn="ctr"/>
                      <a:r>
                        <a:rPr lang="en-US" sz="2800" dirty="0"/>
                        <a:t>(4)</a:t>
                      </a:r>
                    </a:p>
                  </a:txBody>
                  <a:tcPr anchor="ctr"/>
                </a:tc>
                <a:extLst>
                  <a:ext uri="{0D108BD9-81ED-4DB2-BD59-A6C34878D82A}">
                    <a16:rowId xmlns:a16="http://schemas.microsoft.com/office/drawing/2014/main" val="422793185"/>
                  </a:ext>
                </a:extLst>
              </a:tr>
              <a:tr h="719667">
                <a:tc>
                  <a:txBody>
                    <a:bodyPr/>
                    <a:lstStyle/>
                    <a:p>
                      <a:pPr algn="ctr"/>
                      <a:r>
                        <a:rPr lang="en-US" sz="2800" dirty="0"/>
                        <a:t>14</a:t>
                      </a:r>
                    </a:p>
                    <a:p>
                      <a:pPr algn="ctr"/>
                      <a:r>
                        <a:rPr lang="en-US" sz="2800" dirty="0"/>
                        <a:t>(5)</a:t>
                      </a:r>
                    </a:p>
                  </a:txBody>
                  <a:tcPr anchor="ctr"/>
                </a:tc>
                <a:tc>
                  <a:txBody>
                    <a:bodyPr/>
                    <a:lstStyle/>
                    <a:p>
                      <a:pPr algn="ctr"/>
                      <a:r>
                        <a:rPr lang="en-US" sz="2800" dirty="0"/>
                        <a:t>15</a:t>
                      </a:r>
                    </a:p>
                    <a:p>
                      <a:pPr algn="ctr"/>
                      <a:r>
                        <a:rPr lang="en-US" sz="2800" dirty="0"/>
                        <a:t>(6)</a:t>
                      </a:r>
                    </a:p>
                  </a:txBody>
                  <a:tcPr anchor="ctr"/>
                </a:tc>
                <a:tc>
                  <a:txBody>
                    <a:bodyPr/>
                    <a:lstStyle/>
                    <a:p>
                      <a:pPr algn="ctr"/>
                      <a:r>
                        <a:rPr lang="en-US" sz="2800" dirty="0"/>
                        <a:t>16</a:t>
                      </a:r>
                    </a:p>
                    <a:p>
                      <a:pPr algn="ctr"/>
                      <a:r>
                        <a:rPr lang="en-US" sz="2800" dirty="0"/>
                        <a:t>(7)</a:t>
                      </a:r>
                    </a:p>
                  </a:txBody>
                  <a:tcPr anchor="ctr"/>
                </a:tc>
                <a:tc>
                  <a:txBody>
                    <a:bodyPr/>
                    <a:lstStyle/>
                    <a:p>
                      <a:pPr algn="ctr"/>
                      <a:r>
                        <a:rPr lang="en-US" sz="2800" dirty="0"/>
                        <a:t>17</a:t>
                      </a:r>
                    </a:p>
                    <a:p>
                      <a:pPr algn="ctr"/>
                      <a:r>
                        <a:rPr lang="en-US" sz="2800" dirty="0"/>
                        <a:t>(8)</a:t>
                      </a:r>
                    </a:p>
                  </a:txBody>
                  <a:tcPr anchor="ctr"/>
                </a:tc>
                <a:tc>
                  <a:txBody>
                    <a:bodyPr/>
                    <a:lstStyle/>
                    <a:p>
                      <a:pPr algn="ctr"/>
                      <a:r>
                        <a:rPr lang="en-US" sz="2800" dirty="0"/>
                        <a:t>18</a:t>
                      </a:r>
                    </a:p>
                    <a:p>
                      <a:pPr algn="ctr"/>
                      <a:r>
                        <a:rPr lang="en-US" sz="2800" dirty="0"/>
                        <a:t>(9)</a:t>
                      </a:r>
                    </a:p>
                  </a:txBody>
                  <a:tcPr anchor="ctr">
                    <a:noFill/>
                  </a:tcPr>
                </a:tc>
                <a:tc>
                  <a:txBody>
                    <a:bodyPr/>
                    <a:lstStyle/>
                    <a:p>
                      <a:pPr algn="ctr"/>
                      <a:r>
                        <a:rPr lang="en-US" sz="2800" dirty="0"/>
                        <a:t>19</a:t>
                      </a:r>
                    </a:p>
                    <a:p>
                      <a:pPr algn="ctr"/>
                      <a:r>
                        <a:rPr lang="en-US" sz="2800" dirty="0"/>
                        <a:t>(10)</a:t>
                      </a:r>
                    </a:p>
                  </a:txBody>
                  <a:tcPr anchor="ctr"/>
                </a:tc>
                <a:tc>
                  <a:txBody>
                    <a:bodyPr/>
                    <a:lstStyle/>
                    <a:p>
                      <a:pPr algn="ctr"/>
                      <a:r>
                        <a:rPr lang="en-US" sz="2800" dirty="0"/>
                        <a:t>20</a:t>
                      </a:r>
                    </a:p>
                    <a:p>
                      <a:pPr algn="ctr"/>
                      <a:r>
                        <a:rPr lang="en-US" sz="2800" dirty="0"/>
                        <a:t>(11)</a:t>
                      </a:r>
                    </a:p>
                  </a:txBody>
                  <a:tcPr anchor="ctr"/>
                </a:tc>
                <a:extLst>
                  <a:ext uri="{0D108BD9-81ED-4DB2-BD59-A6C34878D82A}">
                    <a16:rowId xmlns:a16="http://schemas.microsoft.com/office/drawing/2014/main" val="2806709145"/>
                  </a:ext>
                </a:extLst>
              </a:tr>
              <a:tr h="719667">
                <a:tc>
                  <a:txBody>
                    <a:bodyPr/>
                    <a:lstStyle/>
                    <a:p>
                      <a:pPr algn="ctr"/>
                      <a:r>
                        <a:rPr lang="en-US" sz="2800" dirty="0"/>
                        <a:t>21</a:t>
                      </a:r>
                    </a:p>
                    <a:p>
                      <a:pPr algn="ctr"/>
                      <a:r>
                        <a:rPr lang="en-US" sz="2800" dirty="0"/>
                        <a:t>(12)</a:t>
                      </a:r>
                    </a:p>
                  </a:txBody>
                  <a:tcPr anchor="ctr"/>
                </a:tc>
                <a:tc>
                  <a:txBody>
                    <a:bodyPr/>
                    <a:lstStyle/>
                    <a:p>
                      <a:pPr algn="ctr"/>
                      <a:r>
                        <a:rPr lang="en-US" sz="2800" dirty="0"/>
                        <a:t>22</a:t>
                      </a:r>
                    </a:p>
                    <a:p>
                      <a:pPr algn="ctr"/>
                      <a:r>
                        <a:rPr lang="en-US" sz="2800" dirty="0"/>
                        <a:t>(13)</a:t>
                      </a:r>
                    </a:p>
                  </a:txBody>
                  <a:tcPr anchor="ctr"/>
                </a:tc>
                <a:tc>
                  <a:txBody>
                    <a:bodyPr/>
                    <a:lstStyle/>
                    <a:p>
                      <a:pPr algn="ctr"/>
                      <a:r>
                        <a:rPr lang="en-US" sz="2800" dirty="0"/>
                        <a:t>23</a:t>
                      </a:r>
                    </a:p>
                    <a:p>
                      <a:pPr algn="ctr"/>
                      <a:r>
                        <a:rPr lang="en-US" sz="2800" dirty="0"/>
                        <a:t>(14)</a:t>
                      </a:r>
                    </a:p>
                  </a:txBody>
                  <a:tcPr anchor="ctr"/>
                </a:tc>
                <a:tc>
                  <a:txBody>
                    <a:bodyPr/>
                    <a:lstStyle/>
                    <a:p>
                      <a:pPr algn="ctr"/>
                      <a:r>
                        <a:rPr lang="en-US" sz="2800" dirty="0"/>
                        <a:t>24</a:t>
                      </a:r>
                    </a:p>
                    <a:p>
                      <a:pPr algn="ctr"/>
                      <a:r>
                        <a:rPr lang="en-US" sz="2800" dirty="0"/>
                        <a:t>(15)</a:t>
                      </a:r>
                    </a:p>
                  </a:txBody>
                  <a:tcPr anchor="ctr">
                    <a:solidFill>
                      <a:srgbClr val="FF0000"/>
                    </a:solidFill>
                  </a:tcPr>
                </a:tc>
                <a:tc>
                  <a:txBody>
                    <a:bodyPr/>
                    <a:lstStyle/>
                    <a:p>
                      <a:pPr algn="ctr"/>
                      <a:r>
                        <a:rPr lang="en-US" sz="2800" dirty="0"/>
                        <a:t>25</a:t>
                      </a:r>
                    </a:p>
                  </a:txBody>
                  <a:tcPr anchor="ctr">
                    <a:solidFill>
                      <a:srgbClr val="FFC000"/>
                    </a:solidFill>
                  </a:tcPr>
                </a:tc>
                <a:tc>
                  <a:txBody>
                    <a:bodyPr/>
                    <a:lstStyle/>
                    <a:p>
                      <a:pPr algn="ctr"/>
                      <a:r>
                        <a:rPr lang="en-US" sz="2800" dirty="0"/>
                        <a:t>26</a:t>
                      </a:r>
                    </a:p>
                  </a:txBody>
                  <a:tcPr anchor="ctr">
                    <a:solidFill>
                      <a:srgbClr val="FFC000"/>
                    </a:solidFill>
                  </a:tcPr>
                </a:tc>
                <a:tc>
                  <a:txBody>
                    <a:bodyPr/>
                    <a:lstStyle/>
                    <a:p>
                      <a:pPr algn="ctr"/>
                      <a:r>
                        <a:rPr lang="en-US" sz="2800" dirty="0"/>
                        <a:t>27</a:t>
                      </a:r>
                    </a:p>
                  </a:txBody>
                  <a:tcPr anchor="ctr">
                    <a:solidFill>
                      <a:srgbClr val="FFC000"/>
                    </a:solidFill>
                  </a:tcPr>
                </a:tc>
                <a:extLst>
                  <a:ext uri="{0D108BD9-81ED-4DB2-BD59-A6C34878D82A}">
                    <a16:rowId xmlns:a16="http://schemas.microsoft.com/office/drawing/2014/main" val="124791005"/>
                  </a:ext>
                </a:extLst>
              </a:tr>
              <a:tr h="719667">
                <a:tc>
                  <a:txBody>
                    <a:bodyPr/>
                    <a:lstStyle/>
                    <a:p>
                      <a:pPr algn="ctr"/>
                      <a:r>
                        <a:rPr lang="en-US" sz="2800" dirty="0"/>
                        <a:t>28</a:t>
                      </a:r>
                    </a:p>
                  </a:txBody>
                  <a:tcPr anchor="ctr">
                    <a:solidFill>
                      <a:srgbClr val="FFC000"/>
                    </a:solidFill>
                  </a:tcPr>
                </a:tc>
                <a:tc>
                  <a:txBody>
                    <a:bodyPr/>
                    <a:lstStyle/>
                    <a:p>
                      <a:pPr algn="ctr"/>
                      <a:r>
                        <a:rPr lang="en-US" sz="2800" dirty="0"/>
                        <a:t>29</a:t>
                      </a:r>
                    </a:p>
                  </a:txBody>
                  <a:tcPr anchor="ctr">
                    <a:solidFill>
                      <a:srgbClr val="FFC000"/>
                    </a:solidFill>
                  </a:tcPr>
                </a:tc>
                <a:tc>
                  <a:txBody>
                    <a:bodyPr/>
                    <a:lstStyle/>
                    <a:p>
                      <a:pPr algn="ctr"/>
                      <a:r>
                        <a:rPr lang="en-US" sz="2800" dirty="0"/>
                        <a:t>30</a:t>
                      </a:r>
                    </a:p>
                  </a:txBody>
                  <a:tcPr anchor="ctr">
                    <a:solidFill>
                      <a:srgbClr val="FFC000"/>
                    </a:solidFill>
                  </a:tcPr>
                </a:tc>
                <a:tc>
                  <a:txBody>
                    <a:bodyPr/>
                    <a:lstStyle/>
                    <a:p>
                      <a:pPr algn="ctr"/>
                      <a:r>
                        <a:rPr lang="en-US" sz="2800" dirty="0"/>
                        <a:t>31</a:t>
                      </a:r>
                    </a:p>
                  </a:txBody>
                  <a:tcPr anchor="ctr">
                    <a:solidFill>
                      <a:srgbClr val="FFC000"/>
                    </a:solidFill>
                  </a:tcPr>
                </a:tc>
                <a:tc>
                  <a:txBody>
                    <a:bodyPr/>
                    <a:lstStyle/>
                    <a:p>
                      <a:pPr algn="ctr"/>
                      <a:endParaRPr lang="en-US" sz="2800" dirty="0"/>
                    </a:p>
                  </a:txBody>
                  <a:tcPr anchor="ctr">
                    <a:solidFill>
                      <a:srgbClr val="FFC000"/>
                    </a:solidFill>
                  </a:tcPr>
                </a:tc>
                <a:tc>
                  <a:txBody>
                    <a:bodyPr/>
                    <a:lstStyle/>
                    <a:p>
                      <a:pPr algn="ctr"/>
                      <a:endParaRPr lang="en-US" sz="2800" dirty="0"/>
                    </a:p>
                  </a:txBody>
                  <a:tcPr anchor="ctr">
                    <a:solidFill>
                      <a:srgbClr val="FFC000"/>
                    </a:solidFill>
                  </a:tcPr>
                </a:tc>
                <a:tc>
                  <a:txBody>
                    <a:bodyPr/>
                    <a:lstStyle/>
                    <a:p>
                      <a:pPr algn="ctr"/>
                      <a:r>
                        <a:rPr lang="en-US" sz="2800" dirty="0"/>
                        <a:t>Until </a:t>
                      </a:r>
                    </a:p>
                  </a:txBody>
                  <a:tcPr anchor="ctr">
                    <a:solidFill>
                      <a:srgbClr val="FFC000"/>
                    </a:solidFill>
                  </a:tcPr>
                </a:tc>
                <a:extLst>
                  <a:ext uri="{0D108BD9-81ED-4DB2-BD59-A6C34878D82A}">
                    <a16:rowId xmlns:a16="http://schemas.microsoft.com/office/drawing/2014/main" val="3514005086"/>
                  </a:ext>
                </a:extLst>
              </a:tr>
            </a:tbl>
          </a:graphicData>
        </a:graphic>
      </p:graphicFrame>
    </p:spTree>
    <p:extLst>
      <p:ext uri="{BB962C8B-B14F-4D97-AF65-F5344CB8AC3E}">
        <p14:creationId xmlns:p14="http://schemas.microsoft.com/office/powerpoint/2010/main" val="1546867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526CB-DD29-4FA6-A911-80343D554289}"/>
              </a:ext>
            </a:extLst>
          </p:cNvPr>
          <p:cNvSpPr>
            <a:spLocks noGrp="1"/>
          </p:cNvSpPr>
          <p:nvPr>
            <p:ph type="title"/>
          </p:nvPr>
        </p:nvSpPr>
        <p:spPr/>
        <p:txBody>
          <a:bodyPr/>
          <a:lstStyle/>
          <a:p>
            <a:r>
              <a:rPr lang="en-US" dirty="0"/>
              <a:t>Protest Example 2</a:t>
            </a:r>
          </a:p>
        </p:txBody>
      </p:sp>
      <p:sp>
        <p:nvSpPr>
          <p:cNvPr id="3" name="Content Placeholder 2">
            <a:extLst>
              <a:ext uri="{FF2B5EF4-FFF2-40B4-BE49-F238E27FC236}">
                <a16:creationId xmlns:a16="http://schemas.microsoft.com/office/drawing/2014/main" id="{D740BB51-4C75-4C6C-8993-76C2FA96E4D3}"/>
              </a:ext>
            </a:extLst>
          </p:cNvPr>
          <p:cNvSpPr>
            <a:spLocks noGrp="1"/>
          </p:cNvSpPr>
          <p:nvPr>
            <p:ph idx="1"/>
          </p:nvPr>
        </p:nvSpPr>
        <p:spPr/>
        <p:txBody>
          <a:bodyPr/>
          <a:lstStyle/>
          <a:p>
            <a:pPr lvl="0"/>
            <a:r>
              <a:rPr lang="en-US" sz="2800" dirty="0">
                <a:solidFill>
                  <a:prstClr val="black"/>
                </a:solidFill>
              </a:rPr>
              <a:t>Ajax Corp files a notice of intent to protest with the appropriate CPO at 12:01 AM on July 19</a:t>
            </a:r>
          </a:p>
          <a:p>
            <a:pPr lvl="1"/>
            <a:r>
              <a:rPr lang="en-US" sz="2400" dirty="0">
                <a:solidFill>
                  <a:prstClr val="black"/>
                </a:solidFill>
              </a:rPr>
              <a:t>The notice of intent to Protest is not timely</a:t>
            </a:r>
          </a:p>
          <a:p>
            <a:endParaRPr lang="en-US" dirty="0"/>
          </a:p>
        </p:txBody>
      </p:sp>
    </p:spTree>
    <p:extLst>
      <p:ext uri="{BB962C8B-B14F-4D97-AF65-F5344CB8AC3E}">
        <p14:creationId xmlns:p14="http://schemas.microsoft.com/office/powerpoint/2010/main" val="110363184"/>
      </p:ext>
    </p:extLst>
  </p:cSld>
  <p:clrMapOvr>
    <a:masterClrMapping/>
  </p:clrMapOvr>
</p:sld>
</file>

<file path=ppt/theme/theme1.xml><?xml version="1.0" encoding="utf-8"?>
<a:theme xmlns:a="http://schemas.openxmlformats.org/drawingml/2006/main" name="DPS PP template 0105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DPS PP template 010517</Template>
  <TotalTime>7680</TotalTime>
  <Words>2588</Words>
  <Application>Microsoft Office PowerPoint</Application>
  <PresentationFormat>On-screen Show (4:3)</PresentationFormat>
  <Paragraphs>563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DPS PP template 010517</vt:lpstr>
      <vt:lpstr>Procurement Code Changes  Protests &amp; Public Access to Procurement Information</vt:lpstr>
      <vt:lpstr>Definitions 11-35-310</vt:lpstr>
      <vt:lpstr> A Short History of Protests in SC</vt:lpstr>
      <vt:lpstr>What is Different Under 2019 Act 41</vt:lpstr>
      <vt:lpstr>Protest Example 1</vt:lpstr>
      <vt:lpstr>Business Days – To Midnight</vt:lpstr>
      <vt:lpstr>Example 1 Cont.</vt:lpstr>
      <vt:lpstr>Days – To Midnight</vt:lpstr>
      <vt:lpstr>Protest Example 2</vt:lpstr>
      <vt:lpstr>Protest Example 3</vt:lpstr>
      <vt:lpstr>New to Construction </vt:lpstr>
      <vt:lpstr>Contract $50K(+) to $100K Award</vt:lpstr>
      <vt:lpstr>Contract &gt; $100K Intent to Award</vt:lpstr>
      <vt:lpstr>Last Day for Aggrieved Party to Take Action falls on a Friday or Day before a Holiday</vt:lpstr>
      <vt:lpstr>Last Day to Take Action Falls on a Weekend or Holiday</vt:lpstr>
      <vt:lpstr>Questions on Protests of Awards?</vt:lpstr>
      <vt:lpstr>Public Access to Procurement Information Section 11-35-410</vt:lpstr>
      <vt:lpstr>Making Documents Available</vt:lpstr>
      <vt:lpstr>Any Additional Questions?</vt:lpstr>
    </vt:vector>
  </TitlesOfParts>
  <Company>SC Budget and Control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RFP Development Pre Solicitation &amp; Post Solicitation</dc:title>
  <dc:creator>Stacy Adams</dc:creator>
  <cp:lastModifiedBy>White, John</cp:lastModifiedBy>
  <cp:revision>499</cp:revision>
  <cp:lastPrinted>2019-07-12T14:15:37Z</cp:lastPrinted>
  <dcterms:created xsi:type="dcterms:W3CDTF">2017-08-13T21:45:55Z</dcterms:created>
  <dcterms:modified xsi:type="dcterms:W3CDTF">2019-07-12T15:08:21Z</dcterms:modified>
</cp:coreProperties>
</file>